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1" r:id="rId2"/>
    <p:sldId id="282" r:id="rId3"/>
    <p:sldId id="257" r:id="rId4"/>
    <p:sldId id="286" r:id="rId5"/>
    <p:sldId id="288" r:id="rId6"/>
    <p:sldId id="267" r:id="rId7"/>
    <p:sldId id="261" r:id="rId8"/>
    <p:sldId id="278" r:id="rId9"/>
    <p:sldId id="272" r:id="rId10"/>
    <p:sldId id="273" r:id="rId11"/>
    <p:sldId id="274" r:id="rId12"/>
    <p:sldId id="275" r:id="rId13"/>
    <p:sldId id="276" r:id="rId14"/>
    <p:sldId id="263" r:id="rId15"/>
    <p:sldId id="277" r:id="rId16"/>
    <p:sldId id="269"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D4B9"/>
    <a:srgbClr val="CCA350"/>
    <a:srgbClr val="470A0F"/>
    <a:srgbClr val="1A0A0B"/>
    <a:srgbClr val="EEE5D6"/>
    <a:srgbClr val="B200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7" autoAdjust="0"/>
    <p:restoredTop sz="94660"/>
  </p:normalViewPr>
  <p:slideViewPr>
    <p:cSldViewPr snapToGrid="0">
      <p:cViewPr varScale="1">
        <p:scale>
          <a:sx n="51" d="100"/>
          <a:sy n="51" d="100"/>
        </p:scale>
        <p:origin x="48"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4B67DFC-2B35-4E35-BF60-7A9CA8100FF2}" type="datetimeFigureOut">
              <a:rPr lang="zh-CN" altLang="en-US" smtClean="0"/>
              <a:t>2026/1/16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51BA91-3B63-44EA-9BFC-A311C8B3524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B67DFC-2B35-4E35-BF60-7A9CA8100FF2}" type="datetimeFigureOut">
              <a:rPr lang="zh-CN" altLang="en-US" smtClean="0"/>
              <a:t>2026/1/16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51BA91-3B63-44EA-9BFC-A311C8B3524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1.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0.jpeg"/><Relationship Id="rId5" Type="http://schemas.openxmlformats.org/officeDocument/2006/relationships/image" Target="../media/image1.png"/><Relationship Id="rId4"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3.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2.jpeg"/><Relationship Id="rId5" Type="http://schemas.openxmlformats.org/officeDocument/2006/relationships/image" Target="../media/image1.png"/><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794310" y="670620"/>
            <a:ext cx="2834517" cy="584775"/>
          </a:xfrm>
          <a:prstGeom prst="rect">
            <a:avLst/>
          </a:prstGeom>
          <a:noFill/>
        </p:spPr>
        <p:txBody>
          <a:bodyPr wrap="square" rtlCol="0">
            <a:spAutoFit/>
          </a:bodyPr>
          <a:lstStyle/>
          <a:p>
            <a:r>
              <a:rPr lang="zh-CN" altLang="en-US" sz="3200" b="1" dirty="0">
                <a:solidFill>
                  <a:srgbClr val="470A0F"/>
                </a:solidFill>
                <a:latin typeface="微软雅黑" panose="020B0503020204020204" pitchFamily="34" charset="-122"/>
                <a:ea typeface="微软雅黑" panose="020B0503020204020204" pitchFamily="34" charset="-122"/>
              </a:rPr>
              <a:t>公司</a:t>
            </a:r>
            <a:r>
              <a:rPr lang="zh-CN" altLang="en-US" sz="3200" b="1" dirty="0" smtClean="0">
                <a:solidFill>
                  <a:srgbClr val="470A0F"/>
                </a:solidFill>
                <a:latin typeface="微软雅黑" panose="020B0503020204020204" pitchFamily="34" charset="-122"/>
                <a:ea typeface="微软雅黑" panose="020B0503020204020204" pitchFamily="34" charset="-122"/>
              </a:rPr>
              <a:t>介绍</a:t>
            </a:r>
            <a:endParaRPr lang="zh-CN" altLang="en-US" sz="3200" dirty="0">
              <a:latin typeface="微软雅黑" panose="020B0503020204020204" pitchFamily="34" charset="-122"/>
              <a:ea typeface="微软雅黑" panose="020B0503020204020204" pitchFamily="34" charset="-122"/>
            </a:endParaRPr>
          </a:p>
        </p:txBody>
      </p:sp>
      <p:pic>
        <p:nvPicPr>
          <p:cNvPr id="11" name="图片 10" descr="58890dbae0c0840105db45f9b9c8d379"/>
          <p:cNvPicPr>
            <a:picLocks noChangeAspect="1"/>
          </p:cNvPicPr>
          <p:nvPr/>
        </p:nvPicPr>
        <p:blipFill>
          <a:blip r:embed="rId2"/>
          <a:stretch>
            <a:fillRect/>
          </a:stretch>
        </p:blipFill>
        <p:spPr>
          <a:xfrm>
            <a:off x="9593580" y="520065"/>
            <a:ext cx="1951990" cy="735330"/>
          </a:xfrm>
          <a:prstGeom prst="rect">
            <a:avLst/>
          </a:prstGeom>
        </p:spPr>
      </p:pic>
      <p:sp>
        <p:nvSpPr>
          <p:cNvPr id="3" name="文本框 2"/>
          <p:cNvSpPr txBox="1"/>
          <p:nvPr/>
        </p:nvSpPr>
        <p:spPr>
          <a:xfrm>
            <a:off x="877569" y="1634836"/>
            <a:ext cx="10668001" cy="3416320"/>
          </a:xfrm>
          <a:prstGeom prst="rect">
            <a:avLst/>
          </a:prstGeom>
          <a:noFill/>
        </p:spPr>
        <p:txBody>
          <a:bodyPr wrap="square" rtlCol="0">
            <a:spAutoFit/>
          </a:bodyPr>
          <a:lstStyle/>
          <a:p>
            <a:pPr>
              <a:lnSpc>
                <a:spcPct val="150000"/>
              </a:lnSpc>
            </a:pPr>
            <a:r>
              <a:rPr lang="zh-CN" altLang="en-US" dirty="0" smtClean="0"/>
              <a:t>    上海金弘通信息科技有限公司</a:t>
            </a:r>
            <a:r>
              <a:rPr lang="zh-CN" altLang="en-US" dirty="0"/>
              <a:t>，前身深耕行业服务领域，凭借多年专业积淀积累了深厚资源网络与良好行业口碑。创始人曾深度参与 “一带一路” 技术出口相关项目，积淀了优质政企合作背书，如今公司精准锚定外贸市场机遇，战略升级聚焦纸板</a:t>
            </a:r>
            <a:r>
              <a:rPr lang="zh-CN" altLang="en-US" dirty="0" smtClean="0"/>
              <a:t>箱等</a:t>
            </a:r>
            <a:r>
              <a:rPr lang="zh-CN" altLang="en-US" dirty="0"/>
              <a:t>核心包装耗材的国内外贸易主业</a:t>
            </a:r>
            <a:r>
              <a:rPr lang="zh-CN" altLang="en-US" dirty="0" smtClean="0"/>
              <a:t>。</a:t>
            </a:r>
            <a:endParaRPr lang="en-US" altLang="zh-CN" dirty="0" smtClean="0"/>
          </a:p>
          <a:p>
            <a:pPr>
              <a:lnSpc>
                <a:spcPct val="150000"/>
              </a:lnSpc>
            </a:pPr>
            <a:endParaRPr lang="zh-CN" altLang="en-US" dirty="0"/>
          </a:p>
          <a:p>
            <a:pPr>
              <a:lnSpc>
                <a:spcPct val="150000"/>
              </a:lnSpc>
            </a:pPr>
            <a:r>
              <a:rPr lang="zh-CN" altLang="en-US" dirty="0" smtClean="0"/>
              <a:t>    秉持 </a:t>
            </a:r>
            <a:r>
              <a:rPr lang="zh-CN" altLang="en-US" dirty="0"/>
              <a:t>“诚信为本、贸易赋能、服务致远” 的核心理念，公司构建 “优质供应链整合 </a:t>
            </a:r>
            <a:r>
              <a:rPr lang="en-US" altLang="zh-CN" dirty="0"/>
              <a:t>- </a:t>
            </a:r>
            <a:r>
              <a:rPr lang="zh-CN" altLang="en-US" dirty="0"/>
              <a:t>全场景产品适配 </a:t>
            </a:r>
            <a:r>
              <a:rPr lang="en-US" altLang="zh-CN" dirty="0"/>
              <a:t>- </a:t>
            </a:r>
            <a:r>
              <a:rPr lang="zh-CN" altLang="en-US" dirty="0"/>
              <a:t>全球渠道交付” 闭环服务体系。我们严保产品符合国内外市场标准，满足食品保鲜、跨境物流等多场景包装需求，依托成熟全球渠道与高效国内分销网络，提供高性价比、具市场竞争力的贸易服务，持续深耕国内外包装耗材贸易领域。</a:t>
            </a:r>
          </a:p>
        </p:txBody>
      </p:sp>
    </p:spTree>
    <p:extLst>
      <p:ext uri="{BB962C8B-B14F-4D97-AF65-F5344CB8AC3E}">
        <p14:creationId xmlns:p14="http://schemas.microsoft.com/office/powerpoint/2010/main" val="1448415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51162" y="609064"/>
            <a:ext cx="5556935" cy="584775"/>
          </a:xfrm>
          <a:prstGeom prst="rect">
            <a:avLst/>
          </a:prstGeom>
          <a:noFill/>
        </p:spPr>
        <p:txBody>
          <a:bodyPr wrap="square" rtlCol="0">
            <a:spAutoFit/>
          </a:bodyPr>
          <a:lstStyle/>
          <a:p>
            <a:r>
              <a:rPr lang="en-US" altLang="zh-CN" sz="3200" b="1" dirty="0">
                <a:latin typeface="微软雅黑" panose="020B0503020204020204" pitchFamily="34" charset="-122"/>
                <a:ea typeface="微软雅黑" panose="020B0503020204020204" pitchFamily="34" charset="-122"/>
              </a:rPr>
              <a:t>Company Introduction</a:t>
            </a:r>
          </a:p>
        </p:txBody>
      </p:sp>
      <p:pic>
        <p:nvPicPr>
          <p:cNvPr id="11" name="图片 10" descr="58890dbae0c0840105db45f9b9c8d379"/>
          <p:cNvPicPr>
            <a:picLocks noChangeAspect="1"/>
          </p:cNvPicPr>
          <p:nvPr/>
        </p:nvPicPr>
        <p:blipFill>
          <a:blip r:embed="rId2"/>
          <a:stretch>
            <a:fillRect/>
          </a:stretch>
        </p:blipFill>
        <p:spPr>
          <a:xfrm>
            <a:off x="9593580" y="520065"/>
            <a:ext cx="1951990" cy="735330"/>
          </a:xfrm>
          <a:prstGeom prst="rect">
            <a:avLst/>
          </a:prstGeom>
        </p:spPr>
      </p:pic>
      <p:sp>
        <p:nvSpPr>
          <p:cNvPr id="3" name="文本框 2"/>
          <p:cNvSpPr txBox="1"/>
          <p:nvPr/>
        </p:nvSpPr>
        <p:spPr>
          <a:xfrm>
            <a:off x="651162" y="1451075"/>
            <a:ext cx="10751128" cy="3970318"/>
          </a:xfrm>
          <a:prstGeom prst="rect">
            <a:avLst/>
          </a:prstGeom>
          <a:noFill/>
        </p:spPr>
        <p:txBody>
          <a:bodyPr wrap="square" rtlCol="0">
            <a:spAutoFit/>
          </a:bodyPr>
          <a:lstStyle/>
          <a:p>
            <a:r>
              <a:rPr lang="zh-CN" altLang="en-US" dirty="0" smtClean="0"/>
              <a:t>    </a:t>
            </a:r>
            <a:r>
              <a:rPr lang="en-US" altLang="zh-CN" dirty="0"/>
              <a:t>Shanghai </a:t>
            </a:r>
            <a:r>
              <a:rPr lang="en-US" altLang="zh-CN" dirty="0" err="1"/>
              <a:t>Jinhongtong</a:t>
            </a:r>
            <a:r>
              <a:rPr lang="en-US" altLang="zh-CN" dirty="0"/>
              <a:t> Information Technology Co., Ltd., with its predecessor deeply rooted in the industrial service sector, has accumulated an extensive resource network and a sound industry reputation through years of professional experience. Having participated in the "Belt and Road" technology export projects and backed by favorable government support, the company now accurately seizes the broad prospects of the foreign trade market, launches a strategic upgrade, and fully focuses on the core business of domestic and international trade of key packaging materials such as </a:t>
            </a:r>
            <a:r>
              <a:rPr lang="en-US" altLang="zh-CN" dirty="0" smtClean="0"/>
              <a:t>cartons.</a:t>
            </a:r>
          </a:p>
          <a:p>
            <a:endParaRPr lang="en-US" altLang="zh-CN" dirty="0"/>
          </a:p>
          <a:p>
            <a:r>
              <a:rPr lang="en-US" altLang="zh-CN" dirty="0" smtClean="0"/>
              <a:t>    </a:t>
            </a:r>
            <a:r>
              <a:rPr lang="en-US" altLang="zh-CN" dirty="0"/>
              <a:t>Adhering to the core philosophy of "Integrity-Based, Trade-Empowered, Service for Longevity", the company has built a closed-loop service system featuring "Premium Supply Chain Integration – Full-Scenario Product Adaptation – Global Channel Delivery". We strictly ensure that our products comply with domestic and international market standards, and meet the packaging needs of various scenarios such as food preservation and cross-border logistics. Leveraging mature global channels and an efficient domestic distribution network, we provide cost-effective and market-competitive trade services, and continue to deepen our presence in the domestic and international packaging materials trade sector.</a:t>
            </a:r>
          </a:p>
        </p:txBody>
      </p:sp>
    </p:spTree>
    <p:extLst>
      <p:ext uri="{BB962C8B-B14F-4D97-AF65-F5344CB8AC3E}">
        <p14:creationId xmlns:p14="http://schemas.microsoft.com/office/powerpoint/2010/main" val="3623063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solidFill>
              <a:srgbClr val="CCA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09934" y="927545"/>
            <a:ext cx="1241947" cy="2501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r>
              <a:rPr lang="zh-CN" altLang="en-US" sz="4800" b="1" dirty="0" smtClean="0">
                <a:solidFill>
                  <a:schemeClr val="accent2">
                    <a:lumMod val="50000"/>
                  </a:schemeClr>
                </a:solidFill>
                <a:latin typeface="微软雅黑" panose="020B0503020204020204" pitchFamily="34" charset="-122"/>
                <a:ea typeface="微软雅黑" panose="020B0503020204020204" pitchFamily="34" charset="-122"/>
                <a:cs typeface="Open Sans Light" panose="020B0306030504020204" pitchFamily="34" charset="0"/>
              </a:rPr>
              <a:t>目     录</a:t>
            </a:r>
          </a:p>
        </p:txBody>
      </p:sp>
      <p:cxnSp>
        <p:nvCxnSpPr>
          <p:cNvPr id="8" name="直接连接符 7"/>
          <p:cNvCxnSpPr/>
          <p:nvPr/>
        </p:nvCxnSpPr>
        <p:spPr>
          <a:xfrm>
            <a:off x="2483893" y="696036"/>
            <a:ext cx="0" cy="2732963"/>
          </a:xfrm>
          <a:prstGeom prst="line">
            <a:avLst/>
          </a:prstGeom>
          <a:ln>
            <a:solidFill>
              <a:srgbClr val="CCA350"/>
            </a:solidFill>
            <a:prstDash val="lgDash"/>
          </a:ln>
        </p:spPr>
        <p:style>
          <a:lnRef idx="1">
            <a:schemeClr val="accent1"/>
          </a:lnRef>
          <a:fillRef idx="0">
            <a:schemeClr val="accent1"/>
          </a:fillRef>
          <a:effectRef idx="0">
            <a:schemeClr val="accent1"/>
          </a:effectRef>
          <a:fontRef idx="minor">
            <a:schemeClr val="tx1"/>
          </a:fontRef>
        </p:style>
      </p:cxnSp>
      <p:pic>
        <p:nvPicPr>
          <p:cNvPr id="7" name="图片 6" descr="58890dbae0c0840105db45f9b9c8d379"/>
          <p:cNvPicPr>
            <a:picLocks noChangeAspect="1"/>
          </p:cNvPicPr>
          <p:nvPr/>
        </p:nvPicPr>
        <p:blipFill>
          <a:blip r:embed="rId2"/>
          <a:stretch>
            <a:fillRect/>
          </a:stretch>
        </p:blipFill>
        <p:spPr>
          <a:xfrm>
            <a:off x="9593580" y="520065"/>
            <a:ext cx="1951990" cy="735330"/>
          </a:xfrm>
          <a:prstGeom prst="rect">
            <a:avLst/>
          </a:prstGeom>
        </p:spPr>
      </p:pic>
      <p:sp>
        <p:nvSpPr>
          <p:cNvPr id="11" name="文本框 10"/>
          <p:cNvSpPr txBox="1"/>
          <p:nvPr/>
        </p:nvSpPr>
        <p:spPr>
          <a:xfrm>
            <a:off x="4514850" y="2178272"/>
            <a:ext cx="3372485" cy="460375"/>
          </a:xfrm>
          <a:prstGeom prst="rect">
            <a:avLst/>
          </a:prstGeom>
          <a:noFill/>
        </p:spPr>
        <p:txBody>
          <a:bodyPr wrap="square" rtlCol="0">
            <a:spAutoFit/>
          </a:bodyPr>
          <a:lstStyle/>
          <a:p>
            <a:pPr algn="ctr"/>
            <a:r>
              <a:rPr lang="zh-CN" altLang="en-US" sz="2400" b="1" dirty="0" smtClean="0">
                <a:solidFill>
                  <a:srgbClr val="C00000"/>
                </a:solidFill>
              </a:rPr>
              <a:t>硬</a:t>
            </a:r>
            <a:r>
              <a:rPr lang="zh-CN" altLang="en-US" sz="2400" b="1" dirty="0">
                <a:solidFill>
                  <a:srgbClr val="C00000"/>
                </a:solidFill>
              </a:rPr>
              <a:t>纸箱</a:t>
            </a:r>
            <a:r>
              <a:rPr lang="en-US" altLang="zh-CN" sz="2400" b="1" dirty="0">
                <a:solidFill>
                  <a:srgbClr val="C00000"/>
                </a:solidFill>
              </a:rPr>
              <a:t> Carton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694713" y="1372336"/>
            <a:ext cx="4113327" cy="4113327"/>
          </a:xfrm>
          <a:prstGeom prst="ellipse">
            <a:avLst/>
          </a:prstGeom>
          <a:solidFill>
            <a:srgbClr val="CCA350"/>
          </a:solidFill>
          <a:ln>
            <a:solidFill>
              <a:srgbClr val="CCA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963341" y="2219559"/>
            <a:ext cx="1576072" cy="1446550"/>
          </a:xfrm>
          <a:prstGeom prst="rect">
            <a:avLst/>
          </a:prstGeom>
        </p:spPr>
        <p:txBody>
          <a:bodyPr wrap="none">
            <a:spAutoFit/>
          </a:bodyPr>
          <a:lstStyle/>
          <a:p>
            <a:r>
              <a:rPr lang="en-US" altLang="zh-CN" sz="8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8800" dirty="0">
              <a:solidFill>
                <a:schemeClr val="bg1"/>
              </a:solidFill>
              <a:effectLst>
                <a:outerShdw blurRad="38100" dist="38100" dir="2700000" algn="tl">
                  <a:srgbClr val="000000">
                    <a:alpha val="43137"/>
                  </a:srgbClr>
                </a:outerShdw>
              </a:effectLst>
            </a:endParaRPr>
          </a:p>
        </p:txBody>
      </p:sp>
      <p:sp>
        <p:nvSpPr>
          <p:cNvPr id="6" name="矩形 5"/>
          <p:cNvSpPr/>
          <p:nvPr/>
        </p:nvSpPr>
        <p:spPr>
          <a:xfrm>
            <a:off x="1474705" y="3655568"/>
            <a:ext cx="2591392" cy="1384995"/>
          </a:xfrm>
          <a:prstGeom prst="rect">
            <a:avLst/>
          </a:prstGeom>
        </p:spPr>
        <p:txBody>
          <a:bodyPr wrap="square">
            <a:spAutoFit/>
          </a:bodyPr>
          <a:lstStyle/>
          <a:p>
            <a:pPr algn="dist"/>
            <a:r>
              <a:rPr lang="zh-CN" altLang="en-US" sz="2800" b="1" dirty="0" smtClean="0">
                <a:solidFill>
                  <a:srgbClr val="470A0F"/>
                </a:solidFill>
                <a:latin typeface="微软雅黑" panose="020B0503020204020204" pitchFamily="34" charset="-122"/>
                <a:ea typeface="微软雅黑" panose="020B0503020204020204" pitchFamily="34" charset="-122"/>
              </a:rPr>
              <a:t>硬纸箱</a:t>
            </a:r>
            <a:endParaRPr lang="en-US" altLang="zh-CN" sz="2800" b="1" dirty="0" smtClean="0">
              <a:solidFill>
                <a:srgbClr val="470A0F"/>
              </a:solidFill>
              <a:latin typeface="微软雅黑" panose="020B0503020204020204" pitchFamily="34" charset="-122"/>
              <a:ea typeface="微软雅黑" panose="020B0503020204020204" pitchFamily="34" charset="-122"/>
            </a:endParaRPr>
          </a:p>
          <a:p>
            <a:pPr algn="dist"/>
            <a:r>
              <a:rPr lang="en-US" altLang="zh-CN" sz="2800" b="1" dirty="0" smtClean="0">
                <a:solidFill>
                  <a:srgbClr val="470A0F"/>
                </a:solidFill>
                <a:latin typeface="微软雅黑" panose="020B0503020204020204" pitchFamily="34" charset="-122"/>
                <a:ea typeface="微软雅黑" panose="020B0503020204020204" pitchFamily="34" charset="-122"/>
              </a:rPr>
              <a:t>Carton</a:t>
            </a:r>
          </a:p>
          <a:p>
            <a:pPr algn="dist"/>
            <a:endParaRPr lang="zh-CN" altLang="en-US" sz="2800" b="1" dirty="0">
              <a:solidFill>
                <a:srgbClr val="470A0F"/>
              </a:solidFill>
            </a:endParaRPr>
          </a:p>
        </p:txBody>
      </p:sp>
      <p:pic>
        <p:nvPicPr>
          <p:cNvPr id="7" name="图片 6" descr="58890dbae0c0840105db45f9b9c8d379"/>
          <p:cNvPicPr>
            <a:picLocks noChangeAspect="1"/>
          </p:cNvPicPr>
          <p:nvPr/>
        </p:nvPicPr>
        <p:blipFill>
          <a:blip r:embed="rId2"/>
          <a:stretch>
            <a:fillRect/>
          </a:stretch>
        </p:blipFill>
        <p:spPr>
          <a:xfrm>
            <a:off x="9593580" y="520065"/>
            <a:ext cx="1951990" cy="735330"/>
          </a:xfrm>
          <a:prstGeom prst="rect">
            <a:avLst/>
          </a:prstGeom>
        </p:spPr>
      </p:pic>
      <p:pic>
        <p:nvPicPr>
          <p:cNvPr id="9" name="图片 8"/>
          <p:cNvPicPr>
            <a:picLocks noChangeAspect="1"/>
          </p:cNvPicPr>
          <p:nvPr/>
        </p:nvPicPr>
        <p:blipFill>
          <a:blip r:embed="rId3"/>
          <a:stretch>
            <a:fillRect/>
          </a:stretch>
        </p:blipFill>
        <p:spPr>
          <a:xfrm>
            <a:off x="7821898" y="3797300"/>
            <a:ext cx="3160716" cy="2370537"/>
          </a:xfrm>
          <a:prstGeom prst="rect">
            <a:avLst/>
          </a:prstGeom>
        </p:spPr>
      </p:pic>
      <p:pic>
        <p:nvPicPr>
          <p:cNvPr id="10" name="图片 9"/>
          <p:cNvPicPr>
            <a:picLocks noChangeAspect="1"/>
          </p:cNvPicPr>
          <p:nvPr/>
        </p:nvPicPr>
        <p:blipFill>
          <a:blip r:embed="rId4"/>
          <a:stretch>
            <a:fillRect/>
          </a:stretch>
        </p:blipFill>
        <p:spPr>
          <a:xfrm>
            <a:off x="8300346" y="1372336"/>
            <a:ext cx="2489942" cy="2696787"/>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3138" y="943849"/>
            <a:ext cx="2830044" cy="3760601"/>
          </a:xfrm>
          <a:prstGeom prst="rect">
            <a:avLst/>
          </a:prstGeom>
        </p:spPr>
      </p:pic>
    </p:spTree>
    <p:extLst>
      <p:ext uri="{BB962C8B-B14F-4D97-AF65-F5344CB8AC3E}">
        <p14:creationId xmlns:p14="http://schemas.microsoft.com/office/powerpoint/2010/main" val="1021124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descr="58890dbae0c0840105db45f9b9c8d379"/>
          <p:cNvPicPr>
            <a:picLocks noChangeAspect="1"/>
          </p:cNvPicPr>
          <p:nvPr/>
        </p:nvPicPr>
        <p:blipFill>
          <a:blip r:embed="rId2"/>
          <a:stretch>
            <a:fillRect/>
          </a:stretch>
        </p:blipFill>
        <p:spPr>
          <a:xfrm>
            <a:off x="9593580" y="520065"/>
            <a:ext cx="1951990" cy="735330"/>
          </a:xfrm>
          <a:prstGeom prst="rect">
            <a:avLst/>
          </a:prstGeom>
        </p:spPr>
      </p:pic>
      <p:sp>
        <p:nvSpPr>
          <p:cNvPr id="16" name="文本框 15"/>
          <p:cNvSpPr txBox="1"/>
          <p:nvPr/>
        </p:nvSpPr>
        <p:spPr>
          <a:xfrm>
            <a:off x="975639" y="609064"/>
            <a:ext cx="6748270" cy="646331"/>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各种包装耗材均可</a:t>
            </a:r>
            <a:r>
              <a:rPr lang="zh-CN" altLang="en-US" b="1" dirty="0" smtClean="0">
                <a:latin typeface="微软雅黑" panose="020B0503020204020204" pitchFamily="34" charset="-122"/>
                <a:ea typeface="微软雅黑" panose="020B0503020204020204" pitchFamily="34" charset="-122"/>
              </a:rPr>
              <a:t>定制</a:t>
            </a:r>
            <a:endParaRPr lang="en-US" altLang="zh-CN" b="1" dirty="0" smtClean="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All types of packaging materials are customizable.</a:t>
            </a:r>
            <a:endParaRPr lang="zh-CN" altLang="en-US" dirty="0">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a:stretch>
            <a:fillRect/>
          </a:stretch>
        </p:blipFill>
        <p:spPr>
          <a:xfrm>
            <a:off x="2258628" y="1406155"/>
            <a:ext cx="3556191" cy="1997173"/>
          </a:xfrm>
          <a:prstGeom prst="rect">
            <a:avLst/>
          </a:prstGeom>
        </p:spPr>
      </p:pic>
      <p:pic>
        <p:nvPicPr>
          <p:cNvPr id="19" name="图片 18"/>
          <p:cNvPicPr>
            <a:picLocks noChangeAspect="1"/>
          </p:cNvPicPr>
          <p:nvPr/>
        </p:nvPicPr>
        <p:blipFill>
          <a:blip r:embed="rId4"/>
          <a:stretch>
            <a:fillRect/>
          </a:stretch>
        </p:blipFill>
        <p:spPr>
          <a:xfrm>
            <a:off x="2065081" y="3791489"/>
            <a:ext cx="3068028" cy="2238550"/>
          </a:xfrm>
          <a:prstGeom prst="rect">
            <a:avLst/>
          </a:prstGeom>
        </p:spPr>
      </p:pic>
      <p:pic>
        <p:nvPicPr>
          <p:cNvPr id="18" name="图片 17"/>
          <p:cNvPicPr>
            <a:picLocks noChangeAspect="1"/>
          </p:cNvPicPr>
          <p:nvPr/>
        </p:nvPicPr>
        <p:blipFill>
          <a:blip r:embed="rId5"/>
          <a:stretch>
            <a:fillRect/>
          </a:stretch>
        </p:blipFill>
        <p:spPr>
          <a:xfrm>
            <a:off x="6988433" y="822763"/>
            <a:ext cx="2466390" cy="3163955"/>
          </a:xfrm>
          <a:prstGeom prst="rect">
            <a:avLst/>
          </a:prstGeom>
        </p:spPr>
      </p:pic>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04192" y="3791489"/>
            <a:ext cx="3309885" cy="2576849"/>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9292" y="3177990"/>
            <a:ext cx="2858718" cy="2275539"/>
          </a:xfrm>
          <a:prstGeom prst="rect">
            <a:avLst/>
          </a:prstGeom>
        </p:spPr>
      </p:pic>
    </p:spTree>
    <p:extLst>
      <p:ext uri="{BB962C8B-B14F-4D97-AF65-F5344CB8AC3E}">
        <p14:creationId xmlns:p14="http://schemas.microsoft.com/office/powerpoint/2010/main" val="103532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58890dbae0c0840105db45f9b9c8d379"/>
          <p:cNvPicPr>
            <a:picLocks noChangeAspect="1"/>
          </p:cNvPicPr>
          <p:nvPr/>
        </p:nvPicPr>
        <p:blipFill>
          <a:blip r:embed="rId2"/>
          <a:stretch>
            <a:fillRect/>
          </a:stretch>
        </p:blipFill>
        <p:spPr>
          <a:xfrm>
            <a:off x="9593580" y="520065"/>
            <a:ext cx="1951990" cy="735330"/>
          </a:xfrm>
          <a:prstGeom prst="rect">
            <a:avLst/>
          </a:prstGeom>
        </p:spPr>
      </p:pic>
      <p:sp>
        <p:nvSpPr>
          <p:cNvPr id="15" name="椭圆 14"/>
          <p:cNvSpPr/>
          <p:nvPr/>
        </p:nvSpPr>
        <p:spPr>
          <a:xfrm>
            <a:off x="1160059" y="1838235"/>
            <a:ext cx="1692323" cy="1692323"/>
          </a:xfrm>
          <a:prstGeom prst="ellipse">
            <a:avLst/>
          </a:prstGeom>
          <a:solidFill>
            <a:srgbClr val="CCA350"/>
          </a:solidFill>
          <a:ln>
            <a:solidFill>
              <a:srgbClr val="CCA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硬纸箱</a:t>
            </a:r>
            <a:r>
              <a:rPr lang="en-US" altLang="zh-CN" sz="2000" b="1" dirty="0">
                <a:solidFill>
                  <a:schemeClr val="tx1"/>
                </a:solidFill>
              </a:rPr>
              <a:t> Carton</a:t>
            </a:r>
          </a:p>
        </p:txBody>
      </p:sp>
      <p:sp>
        <p:nvSpPr>
          <p:cNvPr id="16" name="椭圆 15"/>
          <p:cNvSpPr/>
          <p:nvPr/>
        </p:nvSpPr>
        <p:spPr>
          <a:xfrm>
            <a:off x="3207128" y="1493013"/>
            <a:ext cx="3872000" cy="3872000"/>
          </a:xfrm>
          <a:prstGeom prst="ellipse">
            <a:avLst/>
          </a:prstGeom>
          <a:solidFill>
            <a:srgbClr val="EEE5D6"/>
          </a:solidFill>
          <a:ln>
            <a:solidFill>
              <a:srgbClr val="CCA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329305" y="1838325"/>
            <a:ext cx="7170420" cy="3721735"/>
          </a:xfrm>
          <a:prstGeom prst="rect">
            <a:avLst/>
          </a:prstGeom>
          <a:noFill/>
        </p:spPr>
        <p:txBody>
          <a:bodyPr wrap="square" rtlCol="0">
            <a:no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纸箱是由瓦楞纸板制成的包装容器，广泛应用于物流、仓储、电商、食品、电子、医药等行业。其结构轻便、抗压性强、可定制印刷，是现代化运输和商品包装的核心解决方案。</a:t>
            </a:r>
          </a:p>
          <a:p>
            <a:pPr algn="ctr">
              <a:lnSpc>
                <a:spcPct val="150000"/>
              </a:lnSpc>
            </a:pPr>
            <a:endParaRPr lang="zh-CN" altLang="en-US" sz="2000" b="1" dirty="0">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Corrugated boxes are packaging containers made from corrugated fiberboard, widely used in logistics, warehousing, e-commerce, food, electronics, pharmaceutical industries and more. Featuring lightweight construction, excellent compression resistance and customizable printing options, they serve as a core solution for modern transportation and commercial packaging.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90466" y="2160650"/>
            <a:ext cx="10463213" cy="2242658"/>
            <a:chOff x="887603" y="1851670"/>
            <a:chExt cx="7559016" cy="1620180"/>
          </a:xfrm>
        </p:grpSpPr>
        <p:sp>
          <p:nvSpPr>
            <p:cNvPr id="5" name="ïṧḷïḓê-Freeform 2"/>
            <p:cNvSpPr/>
            <p:nvPr/>
          </p:nvSpPr>
          <p:spPr>
            <a:xfrm>
              <a:off x="4346975" y="2142028"/>
              <a:ext cx="378042" cy="1039466"/>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组合 5"/>
            <p:cNvGrpSpPr/>
            <p:nvPr/>
          </p:nvGrpSpPr>
          <p:grpSpPr>
            <a:xfrm>
              <a:off x="887603" y="1851670"/>
              <a:ext cx="3540381" cy="1620180"/>
              <a:chOff x="788592" y="2463738"/>
              <a:chExt cx="3540381" cy="1620180"/>
            </a:xfrm>
          </p:grpSpPr>
          <p:sp>
            <p:nvSpPr>
              <p:cNvPr id="7" name="ïṧḷïḓê-Freeform 3"/>
              <p:cNvSpPr/>
              <p:nvPr/>
            </p:nvSpPr>
            <p:spPr>
              <a:xfrm>
                <a:off x="2897814" y="2463738"/>
                <a:ext cx="1431159" cy="162018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solidFill>
                <a:srgbClr val="CCA3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400" b="1" dirty="0">
                    <a:ea typeface="微软雅黑" panose="020B0503020204020204" pitchFamily="34" charset="-122"/>
                  </a:rPr>
                  <a:t>纸箱楞型</a:t>
                </a:r>
              </a:p>
            </p:txBody>
          </p:sp>
          <p:cxnSp>
            <p:nvCxnSpPr>
              <p:cNvPr id="8" name="ïṧḷïḓê-Straight Connector 8"/>
              <p:cNvCxnSpPr/>
              <p:nvPr/>
            </p:nvCxnSpPr>
            <p:spPr>
              <a:xfrm flipH="1">
                <a:off x="788592" y="3433744"/>
                <a:ext cx="1785186" cy="0"/>
              </a:xfrm>
              <a:prstGeom prst="line">
                <a:avLst/>
              </a:prstGeom>
              <a:ln w="6350"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sp>
            <p:nvSpPr>
              <p:cNvPr id="10" name="ïṧḷïḓê-Oval 18"/>
              <p:cNvSpPr/>
              <p:nvPr/>
            </p:nvSpPr>
            <p:spPr>
              <a:xfrm>
                <a:off x="2627560" y="3027215"/>
                <a:ext cx="493226" cy="493226"/>
              </a:xfrm>
              <a:prstGeom prst="ellipse">
                <a:avLst/>
              </a:prstGeom>
              <a:solidFill>
                <a:schemeClr val="bg1"/>
              </a:solidFill>
              <a:ln w="9525" cap="flat" cmpd="sng" algn="ctr">
                <a:solidFill>
                  <a:srgbClr val="CCA35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2" name="组合 11"/>
            <p:cNvGrpSpPr/>
            <p:nvPr/>
          </p:nvGrpSpPr>
          <p:grpSpPr>
            <a:xfrm>
              <a:off x="4644008" y="1851670"/>
              <a:ext cx="3802611" cy="1620180"/>
              <a:chOff x="4544997" y="2463738"/>
              <a:chExt cx="3802611" cy="1620180"/>
            </a:xfrm>
          </p:grpSpPr>
          <p:sp>
            <p:nvSpPr>
              <p:cNvPr id="13" name="ïṧḷïḓê-Freeform 4"/>
              <p:cNvSpPr/>
              <p:nvPr/>
            </p:nvSpPr>
            <p:spPr>
              <a:xfrm>
                <a:off x="4544997" y="2463738"/>
                <a:ext cx="1431159" cy="162018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rgbClr val="1A0A0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400" b="1" dirty="0">
                    <a:ea typeface="微软雅黑" panose="020B0503020204020204" pitchFamily="34" charset="-122"/>
                  </a:rPr>
                  <a:t>组合</a:t>
                </a:r>
                <a:r>
                  <a:rPr lang="en-US" altLang="zh-CN" sz="2400" b="1" dirty="0">
                    <a:ea typeface="微软雅黑" panose="020B0503020204020204" pitchFamily="34" charset="-122"/>
                  </a:rPr>
                  <a:t>BC</a:t>
                </a:r>
                <a:r>
                  <a:rPr lang="zh-CN" altLang="en-US" sz="2400" b="1" dirty="0">
                    <a:ea typeface="微软雅黑" panose="020B0503020204020204" pitchFamily="34" charset="-122"/>
                  </a:rPr>
                  <a:t>楞</a:t>
                </a:r>
              </a:p>
            </p:txBody>
          </p:sp>
          <p:cxnSp>
            <p:nvCxnSpPr>
              <p:cNvPr id="14" name="ïṧḷïḓê-Straight Connector 9"/>
              <p:cNvCxnSpPr/>
              <p:nvPr/>
            </p:nvCxnSpPr>
            <p:spPr>
              <a:xfrm flipH="1">
                <a:off x="6304936" y="3420394"/>
                <a:ext cx="2042672" cy="0"/>
              </a:xfrm>
              <a:prstGeom prst="line">
                <a:avLst/>
              </a:prstGeom>
              <a:ln w="6350"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sp>
            <p:nvSpPr>
              <p:cNvPr id="16" name="ïṧḷïḓê-Oval 16"/>
              <p:cNvSpPr/>
              <p:nvPr/>
            </p:nvSpPr>
            <p:spPr>
              <a:xfrm>
                <a:off x="5718102" y="3027215"/>
                <a:ext cx="493226" cy="493226"/>
              </a:xfrm>
              <a:prstGeom prst="ellipse">
                <a:avLst/>
              </a:prstGeom>
              <a:solidFill>
                <a:schemeClr val="bg1"/>
              </a:solidFill>
              <a:ln w="9525" cap="flat" cmpd="sng" algn="ctr">
                <a:solidFill>
                  <a:srgbClr val="470A0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19" name="TextBox 15"/>
          <p:cNvSpPr txBox="1">
            <a:spLocks noChangeArrowheads="1"/>
          </p:cNvSpPr>
          <p:nvPr/>
        </p:nvSpPr>
        <p:spPr bwMode="auto">
          <a:xfrm>
            <a:off x="897890" y="1435100"/>
            <a:ext cx="2256155" cy="185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50000"/>
              </a:lnSpc>
            </a:pPr>
            <a:r>
              <a:rPr lang="zh-CN" altLang="en-US" sz="2400" b="1" dirty="0">
                <a:solidFill>
                  <a:srgbClr val="470A0F"/>
                </a:solidFill>
              </a:rPr>
              <a:t>高强度</a:t>
            </a:r>
            <a:endParaRPr lang="en-US" altLang="zh-CN" b="1" dirty="0">
              <a:solidFill>
                <a:srgbClr val="470A0F"/>
              </a:solidFill>
            </a:endParaRPr>
          </a:p>
          <a:p>
            <a:pPr>
              <a:lnSpc>
                <a:spcPct val="150000"/>
              </a:lnSpc>
            </a:pPr>
            <a:r>
              <a:rPr lang="en-US" altLang="zh-CN" dirty="0">
                <a:solidFill>
                  <a:srgbClr val="470A0F"/>
                </a:solidFill>
              </a:rPr>
              <a:t>B</a:t>
            </a:r>
            <a:r>
              <a:rPr lang="zh-CN" altLang="en-US" dirty="0">
                <a:solidFill>
                  <a:srgbClr val="470A0F"/>
                </a:solidFill>
              </a:rPr>
              <a:t>楞抗压</a:t>
            </a:r>
            <a:r>
              <a:rPr lang="en-US" altLang="zh-CN" dirty="0">
                <a:solidFill>
                  <a:srgbClr val="470A0F"/>
                </a:solidFill>
              </a:rPr>
              <a:t>+C</a:t>
            </a:r>
            <a:r>
              <a:rPr lang="zh-CN" altLang="en-US" dirty="0">
                <a:solidFill>
                  <a:srgbClr val="470A0F"/>
                </a:solidFill>
              </a:rPr>
              <a:t>楞缓冲组合，边压强度高，适合堆码运输。</a:t>
            </a:r>
          </a:p>
        </p:txBody>
      </p:sp>
      <p:pic>
        <p:nvPicPr>
          <p:cNvPr id="9" name="图片 8" descr="58890dbae0c0840105db45f9b9c8d379"/>
          <p:cNvPicPr>
            <a:picLocks noChangeAspect="1"/>
          </p:cNvPicPr>
          <p:nvPr/>
        </p:nvPicPr>
        <p:blipFill>
          <a:blip r:embed="rId2"/>
          <a:stretch>
            <a:fillRect/>
          </a:stretch>
        </p:blipFill>
        <p:spPr>
          <a:xfrm>
            <a:off x="9593580" y="520065"/>
            <a:ext cx="1951990" cy="735330"/>
          </a:xfrm>
          <a:prstGeom prst="rect">
            <a:avLst/>
          </a:prstGeom>
        </p:spPr>
      </p:pic>
      <p:sp>
        <p:nvSpPr>
          <p:cNvPr id="11" name="TextBox 15"/>
          <p:cNvSpPr txBox="1">
            <a:spLocks noChangeArrowheads="1"/>
          </p:cNvSpPr>
          <p:nvPr/>
        </p:nvSpPr>
        <p:spPr bwMode="auto">
          <a:xfrm>
            <a:off x="897890" y="3843020"/>
            <a:ext cx="2256155" cy="185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50000"/>
              </a:lnSpc>
            </a:pPr>
            <a:r>
              <a:rPr lang="zh-CN" altLang="en-US" sz="2400" b="1" dirty="0">
                <a:solidFill>
                  <a:srgbClr val="470A0F"/>
                </a:solidFill>
              </a:rPr>
              <a:t>防震防摔</a:t>
            </a:r>
            <a:endParaRPr lang="en-US" altLang="zh-CN" b="1" dirty="0">
              <a:solidFill>
                <a:srgbClr val="470A0F"/>
              </a:solidFill>
            </a:endParaRPr>
          </a:p>
          <a:p>
            <a:pPr>
              <a:lnSpc>
                <a:spcPct val="150000"/>
              </a:lnSpc>
            </a:pPr>
            <a:r>
              <a:rPr lang="zh-CN" altLang="en-US" dirty="0">
                <a:solidFill>
                  <a:srgbClr val="470A0F"/>
                </a:solidFill>
              </a:rPr>
              <a:t>组合结构有效分散冲击力，保护易碎品。</a:t>
            </a:r>
          </a:p>
        </p:txBody>
      </p:sp>
      <p:sp>
        <p:nvSpPr>
          <p:cNvPr id="15" name="TextBox 15"/>
          <p:cNvSpPr txBox="1">
            <a:spLocks noChangeArrowheads="1"/>
          </p:cNvSpPr>
          <p:nvPr/>
        </p:nvSpPr>
        <p:spPr bwMode="auto">
          <a:xfrm>
            <a:off x="8711565" y="1435100"/>
            <a:ext cx="2256155" cy="185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50000"/>
              </a:lnSpc>
            </a:pPr>
            <a:r>
              <a:rPr lang="zh-CN" altLang="en-US" sz="2400" b="1" dirty="0">
                <a:solidFill>
                  <a:srgbClr val="470A0F"/>
                </a:solidFill>
              </a:rPr>
              <a:t>印刷适应性强</a:t>
            </a:r>
            <a:endParaRPr lang="en-US" altLang="zh-CN" b="1" dirty="0">
              <a:solidFill>
                <a:srgbClr val="470A0F"/>
              </a:solidFill>
            </a:endParaRPr>
          </a:p>
          <a:p>
            <a:pPr>
              <a:lnSpc>
                <a:spcPct val="150000"/>
              </a:lnSpc>
            </a:pPr>
            <a:r>
              <a:rPr lang="zh-CN" altLang="en-US" dirty="0">
                <a:solidFill>
                  <a:srgbClr val="470A0F"/>
                </a:solidFill>
              </a:rPr>
              <a:t>平整纸面适合高清印刷，提升整体形象。</a:t>
            </a:r>
          </a:p>
        </p:txBody>
      </p:sp>
      <p:sp>
        <p:nvSpPr>
          <p:cNvPr id="17" name="TextBox 15"/>
          <p:cNvSpPr txBox="1">
            <a:spLocks noChangeArrowheads="1"/>
          </p:cNvSpPr>
          <p:nvPr/>
        </p:nvSpPr>
        <p:spPr bwMode="auto">
          <a:xfrm>
            <a:off x="8711565" y="3683000"/>
            <a:ext cx="2256155" cy="185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50000"/>
              </a:lnSpc>
            </a:pPr>
            <a:r>
              <a:rPr lang="zh-CN" altLang="en-US" sz="2400" b="1" dirty="0">
                <a:solidFill>
                  <a:srgbClr val="470A0F"/>
                </a:solidFill>
              </a:rPr>
              <a:t>环保经济</a:t>
            </a:r>
            <a:endParaRPr lang="en-US" altLang="zh-CN" b="1" dirty="0">
              <a:solidFill>
                <a:srgbClr val="470A0F"/>
              </a:solidFill>
            </a:endParaRPr>
          </a:p>
          <a:p>
            <a:pPr>
              <a:lnSpc>
                <a:spcPct val="150000"/>
              </a:lnSpc>
            </a:pPr>
            <a:r>
              <a:rPr lang="en-US" altLang="zh-CN" dirty="0">
                <a:solidFill>
                  <a:srgbClr val="470A0F"/>
                </a:solidFill>
              </a:rPr>
              <a:t>100%</a:t>
            </a:r>
            <a:r>
              <a:rPr lang="zh-CN" altLang="en-US" dirty="0">
                <a:solidFill>
                  <a:srgbClr val="470A0F"/>
                </a:solidFill>
              </a:rPr>
              <a:t>可回收，成本低于木箱</a:t>
            </a:r>
            <a:r>
              <a:rPr lang="en-US" altLang="zh-CN" dirty="0">
                <a:solidFill>
                  <a:srgbClr val="470A0F"/>
                </a:solidFill>
              </a:rPr>
              <a:t>/</a:t>
            </a:r>
            <a:r>
              <a:rPr lang="zh-CN" altLang="en-US" dirty="0">
                <a:solidFill>
                  <a:srgbClr val="470A0F"/>
                </a:solidFill>
              </a:rPr>
              <a:t>塑料箱。</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90466" y="2160650"/>
            <a:ext cx="10463213" cy="2242658"/>
            <a:chOff x="887603" y="1851670"/>
            <a:chExt cx="7559016" cy="1620180"/>
          </a:xfrm>
        </p:grpSpPr>
        <p:sp>
          <p:nvSpPr>
            <p:cNvPr id="5" name="ïṧḷïḓê-Freeform 2"/>
            <p:cNvSpPr/>
            <p:nvPr/>
          </p:nvSpPr>
          <p:spPr>
            <a:xfrm>
              <a:off x="4346975" y="2142028"/>
              <a:ext cx="378042" cy="1039466"/>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组合 5"/>
            <p:cNvGrpSpPr/>
            <p:nvPr/>
          </p:nvGrpSpPr>
          <p:grpSpPr>
            <a:xfrm>
              <a:off x="887603" y="1851670"/>
              <a:ext cx="3540381" cy="1620180"/>
              <a:chOff x="788592" y="2463738"/>
              <a:chExt cx="3540381" cy="1620180"/>
            </a:xfrm>
          </p:grpSpPr>
          <p:sp>
            <p:nvSpPr>
              <p:cNvPr id="7" name="ïṧḷïḓê-Freeform 3"/>
              <p:cNvSpPr/>
              <p:nvPr/>
            </p:nvSpPr>
            <p:spPr>
              <a:xfrm>
                <a:off x="2897814" y="2463738"/>
                <a:ext cx="1431159" cy="162018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solidFill>
                <a:srgbClr val="CCA3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b="1" dirty="0">
                    <a:ea typeface="微软雅黑" panose="020B0503020204020204" pitchFamily="34" charset="-122"/>
                  </a:rPr>
                  <a:t>Flute Type</a:t>
                </a:r>
              </a:p>
            </p:txBody>
          </p:sp>
          <p:cxnSp>
            <p:nvCxnSpPr>
              <p:cNvPr id="8" name="ïṧḷïḓê-Straight Connector 8"/>
              <p:cNvCxnSpPr/>
              <p:nvPr/>
            </p:nvCxnSpPr>
            <p:spPr>
              <a:xfrm flipH="1">
                <a:off x="788592" y="3433744"/>
                <a:ext cx="1785186" cy="0"/>
              </a:xfrm>
              <a:prstGeom prst="line">
                <a:avLst/>
              </a:prstGeom>
              <a:ln w="6350"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sp>
            <p:nvSpPr>
              <p:cNvPr id="10" name="ïṧḷïḓê-Oval 18"/>
              <p:cNvSpPr/>
              <p:nvPr/>
            </p:nvSpPr>
            <p:spPr>
              <a:xfrm>
                <a:off x="2627560" y="3027215"/>
                <a:ext cx="493226" cy="493226"/>
              </a:xfrm>
              <a:prstGeom prst="ellipse">
                <a:avLst/>
              </a:prstGeom>
              <a:solidFill>
                <a:schemeClr val="bg1"/>
              </a:solidFill>
              <a:ln w="9525" cap="flat" cmpd="sng" algn="ctr">
                <a:solidFill>
                  <a:srgbClr val="CCA35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2" name="组合 11"/>
            <p:cNvGrpSpPr/>
            <p:nvPr/>
          </p:nvGrpSpPr>
          <p:grpSpPr>
            <a:xfrm>
              <a:off x="4644008" y="1851670"/>
              <a:ext cx="3802611" cy="1620180"/>
              <a:chOff x="4544997" y="2463738"/>
              <a:chExt cx="3802611" cy="1620180"/>
            </a:xfrm>
          </p:grpSpPr>
          <p:sp>
            <p:nvSpPr>
              <p:cNvPr id="13" name="ïṧḷïḓê-Freeform 4"/>
              <p:cNvSpPr/>
              <p:nvPr/>
            </p:nvSpPr>
            <p:spPr>
              <a:xfrm>
                <a:off x="4544997" y="2463738"/>
                <a:ext cx="1431159" cy="162018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rgbClr val="1A0A0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b="1" dirty="0">
                    <a:ea typeface="微软雅黑" panose="020B0503020204020204" pitchFamily="34" charset="-122"/>
                  </a:rPr>
                  <a:t>BC-flute</a:t>
                </a:r>
                <a:endParaRPr lang="zh-CN" altLang="en-US" sz="2400" b="1" dirty="0">
                  <a:ea typeface="微软雅黑" panose="020B0503020204020204" pitchFamily="34" charset="-122"/>
                </a:endParaRPr>
              </a:p>
            </p:txBody>
          </p:sp>
          <p:cxnSp>
            <p:nvCxnSpPr>
              <p:cNvPr id="14" name="ïṧḷïḓê-Straight Connector 9"/>
              <p:cNvCxnSpPr/>
              <p:nvPr/>
            </p:nvCxnSpPr>
            <p:spPr>
              <a:xfrm flipH="1">
                <a:off x="6304936" y="3420394"/>
                <a:ext cx="2042672" cy="0"/>
              </a:xfrm>
              <a:prstGeom prst="line">
                <a:avLst/>
              </a:prstGeom>
              <a:ln w="6350"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sp>
            <p:nvSpPr>
              <p:cNvPr id="16" name="ïṧḷïḓê-Oval 16"/>
              <p:cNvSpPr/>
              <p:nvPr/>
            </p:nvSpPr>
            <p:spPr>
              <a:xfrm>
                <a:off x="5718102" y="3027215"/>
                <a:ext cx="493226" cy="493226"/>
              </a:xfrm>
              <a:prstGeom prst="ellipse">
                <a:avLst/>
              </a:prstGeom>
              <a:solidFill>
                <a:schemeClr val="bg1"/>
              </a:solidFill>
              <a:ln w="9525" cap="flat" cmpd="sng" algn="ctr">
                <a:solidFill>
                  <a:srgbClr val="470A0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19" name="TextBox 15"/>
          <p:cNvSpPr txBox="1">
            <a:spLocks noChangeArrowheads="1"/>
          </p:cNvSpPr>
          <p:nvPr/>
        </p:nvSpPr>
        <p:spPr bwMode="auto">
          <a:xfrm>
            <a:off x="897890" y="1435100"/>
            <a:ext cx="2256155" cy="185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50000"/>
              </a:lnSpc>
            </a:pPr>
            <a:r>
              <a:rPr lang="en-US" altLang="zh-CN" b="1" dirty="0">
                <a:solidFill>
                  <a:srgbClr val="470A0F"/>
                </a:solidFill>
              </a:rPr>
              <a:t>High-Strength</a:t>
            </a:r>
          </a:p>
          <a:p>
            <a:pPr>
              <a:lnSpc>
                <a:spcPct val="150000"/>
              </a:lnSpc>
            </a:pPr>
            <a:r>
              <a:rPr lang="en-US" altLang="zh-CN" sz="1200" dirty="0">
                <a:solidFill>
                  <a:srgbClr val="470A0F"/>
                </a:solidFill>
                <a:latin typeface="微软雅黑" panose="020B0503020204020204" pitchFamily="34" charset="-122"/>
              </a:rPr>
              <a:t>  Combining compression resistance and cushioning properties with high ECT, this design is ideal for stacked transportation.</a:t>
            </a:r>
          </a:p>
        </p:txBody>
      </p:sp>
      <p:pic>
        <p:nvPicPr>
          <p:cNvPr id="9" name="图片 8" descr="58890dbae0c0840105db45f9b9c8d379"/>
          <p:cNvPicPr>
            <a:picLocks noChangeAspect="1"/>
          </p:cNvPicPr>
          <p:nvPr/>
        </p:nvPicPr>
        <p:blipFill>
          <a:blip r:embed="rId2"/>
          <a:stretch>
            <a:fillRect/>
          </a:stretch>
        </p:blipFill>
        <p:spPr>
          <a:xfrm>
            <a:off x="9593580" y="520065"/>
            <a:ext cx="1951990" cy="735330"/>
          </a:xfrm>
          <a:prstGeom prst="rect">
            <a:avLst/>
          </a:prstGeom>
        </p:spPr>
      </p:pic>
      <p:sp>
        <p:nvSpPr>
          <p:cNvPr id="4" name="TextBox 15"/>
          <p:cNvSpPr txBox="1">
            <a:spLocks noChangeArrowheads="1"/>
          </p:cNvSpPr>
          <p:nvPr/>
        </p:nvSpPr>
        <p:spPr bwMode="auto">
          <a:xfrm>
            <a:off x="8712200" y="1562100"/>
            <a:ext cx="2256155" cy="185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50000"/>
              </a:lnSpc>
            </a:pPr>
            <a:r>
              <a:rPr lang="en-US" altLang="zh-CN" b="1" dirty="0">
                <a:solidFill>
                  <a:srgbClr val="470A0F"/>
                </a:solidFill>
              </a:rPr>
              <a:t>Excellent Printability</a:t>
            </a:r>
          </a:p>
          <a:p>
            <a:pPr>
              <a:lnSpc>
                <a:spcPct val="150000"/>
              </a:lnSpc>
            </a:pPr>
            <a:endParaRPr lang="en-US" altLang="zh-CN" sz="1200" dirty="0">
              <a:solidFill>
                <a:srgbClr val="470A0F"/>
              </a:solidFill>
              <a:latin typeface="微软雅黑" panose="020B0503020204020204" pitchFamily="34" charset="-122"/>
            </a:endParaRPr>
          </a:p>
          <a:p>
            <a:pPr>
              <a:lnSpc>
                <a:spcPct val="150000"/>
              </a:lnSpc>
            </a:pPr>
            <a:r>
              <a:rPr lang="en-US" altLang="zh-CN" sz="1200" dirty="0">
                <a:solidFill>
                  <a:srgbClr val="470A0F"/>
                </a:solidFill>
                <a:latin typeface="微软雅黑" panose="020B0503020204020204" pitchFamily="34" charset="-122"/>
              </a:rPr>
              <a:t>The smooth surface ensures high-definition printing, enhancing brand image.</a:t>
            </a:r>
          </a:p>
        </p:txBody>
      </p:sp>
      <p:sp>
        <p:nvSpPr>
          <p:cNvPr id="20" name="TextBox 15"/>
          <p:cNvSpPr txBox="1">
            <a:spLocks noChangeArrowheads="1"/>
          </p:cNvSpPr>
          <p:nvPr/>
        </p:nvSpPr>
        <p:spPr bwMode="auto">
          <a:xfrm>
            <a:off x="897890" y="3719830"/>
            <a:ext cx="2256155"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50000"/>
              </a:lnSpc>
            </a:pPr>
            <a:r>
              <a:rPr lang="en-US" altLang="zh-CN" b="1" dirty="0">
                <a:solidFill>
                  <a:srgbClr val="470A0F"/>
                </a:solidFill>
              </a:rPr>
              <a:t>Shockproof</a:t>
            </a:r>
          </a:p>
          <a:p>
            <a:pPr eaLnBrk="1" hangingPunct="1">
              <a:lnSpc>
                <a:spcPct val="150000"/>
              </a:lnSpc>
            </a:pPr>
            <a:r>
              <a:rPr lang="en-US" altLang="zh-CN" b="1" dirty="0">
                <a:solidFill>
                  <a:srgbClr val="470A0F"/>
                </a:solidFill>
              </a:rPr>
              <a:t>Drop-resistant</a:t>
            </a:r>
          </a:p>
          <a:p>
            <a:pPr>
              <a:lnSpc>
                <a:spcPct val="150000"/>
              </a:lnSpc>
            </a:pPr>
            <a:r>
              <a:rPr lang="en-US" altLang="zh-CN" sz="1200" dirty="0">
                <a:solidFill>
                  <a:srgbClr val="470A0F"/>
                </a:solidFill>
                <a:latin typeface="微软雅黑" panose="020B0503020204020204" pitchFamily="34" charset="-122"/>
              </a:rPr>
              <a:t>  The composite structure effectively disperses impact forces to protect fragile contents.</a:t>
            </a:r>
          </a:p>
        </p:txBody>
      </p:sp>
      <p:sp>
        <p:nvSpPr>
          <p:cNvPr id="21" name="TextBox 15"/>
          <p:cNvSpPr txBox="1">
            <a:spLocks noChangeArrowheads="1"/>
          </p:cNvSpPr>
          <p:nvPr/>
        </p:nvSpPr>
        <p:spPr bwMode="auto">
          <a:xfrm>
            <a:off x="8712200" y="3720465"/>
            <a:ext cx="2256155" cy="185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50000"/>
              </a:lnSpc>
            </a:pPr>
            <a:r>
              <a:rPr lang="en-US" altLang="zh-CN" b="1" dirty="0">
                <a:solidFill>
                  <a:srgbClr val="470A0F"/>
                </a:solidFill>
              </a:rPr>
              <a:t>Eco-Economical</a:t>
            </a:r>
          </a:p>
          <a:p>
            <a:pPr>
              <a:lnSpc>
                <a:spcPct val="150000"/>
              </a:lnSpc>
            </a:pPr>
            <a:endParaRPr lang="en-US" altLang="zh-CN" sz="1200" dirty="0">
              <a:solidFill>
                <a:srgbClr val="470A0F"/>
              </a:solidFill>
              <a:latin typeface="微软雅黑" panose="020B0503020204020204" pitchFamily="34" charset="-122"/>
            </a:endParaRPr>
          </a:p>
          <a:p>
            <a:pPr>
              <a:lnSpc>
                <a:spcPct val="150000"/>
              </a:lnSpc>
            </a:pPr>
            <a:r>
              <a:rPr lang="en-US" altLang="zh-CN" sz="1200" dirty="0">
                <a:solidFill>
                  <a:srgbClr val="470A0F"/>
                </a:solidFill>
                <a:latin typeface="微软雅黑" panose="020B0503020204020204" pitchFamily="34" charset="-122"/>
              </a:rPr>
              <a:t>  100% recyclable with lower costs compared to wooden or plastic crates.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58890dbae0c0840105db45f9b9c8d379"/>
          <p:cNvPicPr>
            <a:picLocks noChangeAspect="1"/>
          </p:cNvPicPr>
          <p:nvPr/>
        </p:nvPicPr>
        <p:blipFill>
          <a:blip r:embed="rId5"/>
          <a:stretch>
            <a:fillRect/>
          </a:stretch>
        </p:blipFill>
        <p:spPr>
          <a:xfrm>
            <a:off x="9593580" y="520065"/>
            <a:ext cx="1951990" cy="735330"/>
          </a:xfrm>
          <a:prstGeom prst="rect">
            <a:avLst/>
          </a:prstGeom>
        </p:spPr>
      </p:pic>
      <p:pic>
        <p:nvPicPr>
          <p:cNvPr id="5" name="图片 4" descr="8c4f725a9a9355022ec2c0912b3d2284"/>
          <p:cNvPicPr>
            <a:picLocks noChangeAspect="1"/>
          </p:cNvPicPr>
          <p:nvPr>
            <p:custDataLst>
              <p:tags r:id="rId1"/>
            </p:custDataLst>
          </p:nvPr>
        </p:nvPicPr>
        <p:blipFill>
          <a:blip r:embed="rId6"/>
          <a:stretch>
            <a:fillRect/>
          </a:stretch>
        </p:blipFill>
        <p:spPr>
          <a:xfrm>
            <a:off x="763270" y="1181100"/>
            <a:ext cx="4092575" cy="4496435"/>
          </a:xfrm>
          <a:prstGeom prst="rect">
            <a:avLst/>
          </a:prstGeom>
        </p:spPr>
      </p:pic>
      <p:pic>
        <p:nvPicPr>
          <p:cNvPr id="6" name="图片 5" descr="16ae7bcf5db36406a97525157bd0e9f4"/>
          <p:cNvPicPr>
            <a:picLocks noChangeAspect="1"/>
          </p:cNvPicPr>
          <p:nvPr>
            <p:custDataLst>
              <p:tags r:id="rId2"/>
            </p:custDataLst>
          </p:nvPr>
        </p:nvPicPr>
        <p:blipFill>
          <a:blip r:embed="rId7"/>
          <a:stretch>
            <a:fillRect/>
          </a:stretch>
        </p:blipFill>
        <p:spPr>
          <a:xfrm>
            <a:off x="5070475" y="1181100"/>
            <a:ext cx="4225290" cy="4496435"/>
          </a:xfrm>
          <a:prstGeom prst="rect">
            <a:avLst/>
          </a:prstGeom>
        </p:spPr>
      </p:pic>
      <p:sp>
        <p:nvSpPr>
          <p:cNvPr id="4" name="文本框 3"/>
          <p:cNvSpPr txBox="1"/>
          <p:nvPr>
            <p:custDataLst>
              <p:tags r:id="rId3"/>
            </p:custDataLst>
          </p:nvPr>
        </p:nvSpPr>
        <p:spPr>
          <a:xfrm>
            <a:off x="9665970" y="2265045"/>
            <a:ext cx="1814195" cy="2661285"/>
          </a:xfrm>
          <a:prstGeom prst="rect">
            <a:avLst/>
          </a:prstGeom>
          <a:noFill/>
        </p:spPr>
        <p:txBody>
          <a:bodyPr wrap="square" rtlCol="0">
            <a:noAutofit/>
          </a:bodyPr>
          <a:lstStyle/>
          <a:p>
            <a:pPr algn="ctr"/>
            <a:r>
              <a:rPr lang="zh-CN" altLang="en-US" sz="2400" b="1">
                <a:latin typeface="微软雅黑" panose="020B0503020204020204" pitchFamily="34" charset="-122"/>
                <a:ea typeface="微软雅黑" panose="020B0503020204020204" pitchFamily="34" charset="-122"/>
              </a:rPr>
              <a:t>平</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面</a:t>
            </a:r>
          </a:p>
          <a:p>
            <a:pPr algn="ctr"/>
            <a:r>
              <a:rPr lang="zh-CN" altLang="en-US" sz="2400" b="1">
                <a:latin typeface="微软雅黑" panose="020B0503020204020204" pitchFamily="34" charset="-122"/>
                <a:ea typeface="微软雅黑" panose="020B0503020204020204" pitchFamily="34" charset="-122"/>
              </a:rPr>
              <a:t>展</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示</a:t>
            </a:r>
          </a:p>
          <a:p>
            <a:pPr algn="ctr"/>
            <a:endParaRPr lang="zh-CN" altLang="en-US" sz="2400" b="1">
              <a:latin typeface="微软雅黑" panose="020B0503020204020204" pitchFamily="34" charset="-122"/>
              <a:ea typeface="微软雅黑" panose="020B0503020204020204" pitchFamily="34" charset="-122"/>
            </a:endParaRPr>
          </a:p>
          <a:p>
            <a:pPr algn="ctr"/>
            <a:r>
              <a:rPr lang="en-US" altLang="zh-CN" sz="2400" b="1">
                <a:latin typeface="微软雅黑" panose="020B0503020204020204" pitchFamily="34" charset="-122"/>
                <a:ea typeface="微软雅黑" panose="020B0503020204020204" pitchFamily="34" charset="-122"/>
                <a:sym typeface="+mn-ea"/>
              </a:rPr>
              <a:t>Graphic Display</a:t>
            </a:r>
            <a:endParaRPr lang="zh-CN" altLang="en-US" sz="2400" b="1">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58890dbae0c0840105db45f9b9c8d379"/>
          <p:cNvPicPr>
            <a:picLocks noChangeAspect="1"/>
          </p:cNvPicPr>
          <p:nvPr/>
        </p:nvPicPr>
        <p:blipFill>
          <a:blip r:embed="rId5"/>
          <a:stretch>
            <a:fillRect/>
          </a:stretch>
        </p:blipFill>
        <p:spPr>
          <a:xfrm>
            <a:off x="9593580" y="520065"/>
            <a:ext cx="1951990" cy="735330"/>
          </a:xfrm>
          <a:prstGeom prst="rect">
            <a:avLst/>
          </a:prstGeom>
        </p:spPr>
      </p:pic>
      <p:pic>
        <p:nvPicPr>
          <p:cNvPr id="4" name="图片 3" descr="7e97dcba29d3cdedf0a8801cc16ead09"/>
          <p:cNvPicPr>
            <a:picLocks noChangeAspect="1"/>
          </p:cNvPicPr>
          <p:nvPr>
            <p:custDataLst>
              <p:tags r:id="rId1"/>
            </p:custDataLst>
          </p:nvPr>
        </p:nvPicPr>
        <p:blipFill>
          <a:blip r:embed="rId6"/>
          <a:stretch>
            <a:fillRect/>
          </a:stretch>
        </p:blipFill>
        <p:spPr>
          <a:xfrm>
            <a:off x="737870" y="1021080"/>
            <a:ext cx="4164965" cy="4815840"/>
          </a:xfrm>
          <a:prstGeom prst="rect">
            <a:avLst/>
          </a:prstGeom>
        </p:spPr>
      </p:pic>
      <p:pic>
        <p:nvPicPr>
          <p:cNvPr id="9" name="图片 8" descr="1501b22f61dde496e2a4863d4beb4b5a"/>
          <p:cNvPicPr>
            <a:picLocks noChangeAspect="1"/>
          </p:cNvPicPr>
          <p:nvPr>
            <p:custDataLst>
              <p:tags r:id="rId2"/>
            </p:custDataLst>
          </p:nvPr>
        </p:nvPicPr>
        <p:blipFill>
          <a:blip r:embed="rId7"/>
          <a:stretch>
            <a:fillRect/>
          </a:stretch>
        </p:blipFill>
        <p:spPr>
          <a:xfrm>
            <a:off x="4973320" y="1021080"/>
            <a:ext cx="4342765" cy="4815840"/>
          </a:xfrm>
          <a:prstGeom prst="rect">
            <a:avLst/>
          </a:prstGeom>
        </p:spPr>
      </p:pic>
      <p:sp>
        <p:nvSpPr>
          <p:cNvPr id="5" name="文本框 4"/>
          <p:cNvSpPr txBox="1"/>
          <p:nvPr>
            <p:custDataLst>
              <p:tags r:id="rId3"/>
            </p:custDataLst>
          </p:nvPr>
        </p:nvSpPr>
        <p:spPr>
          <a:xfrm>
            <a:off x="9665970" y="2265045"/>
            <a:ext cx="1814195" cy="2661285"/>
          </a:xfrm>
          <a:prstGeom prst="rect">
            <a:avLst/>
          </a:prstGeom>
          <a:noFill/>
        </p:spPr>
        <p:txBody>
          <a:bodyPr wrap="square" rtlCol="0">
            <a:noAutofit/>
          </a:bodyPr>
          <a:lstStyle/>
          <a:p>
            <a:pPr algn="ctr"/>
            <a:r>
              <a:rPr lang="zh-CN" altLang="en-US" sz="2400" b="1" dirty="0">
                <a:latin typeface="微软雅黑" panose="020B0503020204020204" pitchFamily="34" charset="-122"/>
                <a:ea typeface="微软雅黑" panose="020B0503020204020204" pitchFamily="34" charset="-122"/>
              </a:rPr>
              <a:t>平</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面</a:t>
            </a:r>
          </a:p>
          <a:p>
            <a:pPr algn="ctr"/>
            <a:r>
              <a:rPr lang="zh-CN" altLang="en-US" sz="2400" b="1" dirty="0">
                <a:latin typeface="微软雅黑" panose="020B0503020204020204" pitchFamily="34" charset="-122"/>
                <a:ea typeface="微软雅黑" panose="020B0503020204020204" pitchFamily="34" charset="-122"/>
              </a:rPr>
              <a:t>展</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示</a:t>
            </a:r>
          </a:p>
          <a:p>
            <a:pPr algn="ctr"/>
            <a:endParaRPr lang="zh-CN" altLang="en-US" sz="2400" b="1" dirty="0">
              <a:latin typeface="微软雅黑" panose="020B0503020204020204" pitchFamily="34" charset="-122"/>
              <a:ea typeface="微软雅黑" panose="020B0503020204020204" pitchFamily="34" charset="-122"/>
            </a:endParaRPr>
          </a:p>
          <a:p>
            <a:pPr algn="ctr"/>
            <a:r>
              <a:rPr lang="en-US" altLang="zh-CN" sz="2400" b="1" dirty="0">
                <a:latin typeface="微软雅黑" panose="020B0503020204020204" pitchFamily="34" charset="-122"/>
                <a:ea typeface="微软雅黑" panose="020B0503020204020204" pitchFamily="34" charset="-122"/>
                <a:sym typeface="+mn-ea"/>
              </a:rPr>
              <a:t>Graphic Display</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58890dbae0c0840105db45f9b9c8d379"/>
          <p:cNvPicPr>
            <a:picLocks noChangeAspect="1"/>
          </p:cNvPicPr>
          <p:nvPr/>
        </p:nvPicPr>
        <p:blipFill>
          <a:blip r:embed="rId3"/>
          <a:stretch>
            <a:fillRect/>
          </a:stretch>
        </p:blipFill>
        <p:spPr>
          <a:xfrm>
            <a:off x="9593580" y="520065"/>
            <a:ext cx="1951990" cy="735330"/>
          </a:xfrm>
          <a:prstGeom prst="rect">
            <a:avLst/>
          </a:prstGeom>
        </p:spPr>
      </p:pic>
      <p:sp>
        <p:nvSpPr>
          <p:cNvPr id="7" name="文本框 6"/>
          <p:cNvSpPr txBox="1"/>
          <p:nvPr>
            <p:custDataLst>
              <p:tags r:id="rId1"/>
            </p:custDataLst>
          </p:nvPr>
        </p:nvSpPr>
        <p:spPr>
          <a:xfrm>
            <a:off x="4187825" y="5354320"/>
            <a:ext cx="3816350" cy="913130"/>
          </a:xfrm>
          <a:prstGeom prst="rect">
            <a:avLst/>
          </a:prstGeom>
          <a:noFill/>
        </p:spPr>
        <p:txBody>
          <a:bodyPr wrap="square" rtlCol="0">
            <a:noAutofit/>
          </a:bodyPr>
          <a:lstStyle/>
          <a:p>
            <a:pPr algn="ctr"/>
            <a:r>
              <a:rPr lang="zh-CN" altLang="en-US" sz="2400" b="1" dirty="0">
                <a:latin typeface="微软雅黑" panose="020B0503020204020204" pitchFamily="34" charset="-122"/>
                <a:ea typeface="微软雅黑" panose="020B0503020204020204" pitchFamily="34" charset="-122"/>
              </a:rPr>
              <a:t>组</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装</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后</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实</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物</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展</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示</a:t>
            </a:r>
          </a:p>
          <a:p>
            <a:pPr algn="ctr"/>
            <a:r>
              <a:rPr lang="en-US" altLang="zh-CN" sz="2400" b="1" dirty="0">
                <a:latin typeface="微软雅黑" panose="020B0503020204020204" pitchFamily="34" charset="-122"/>
                <a:ea typeface="微软雅黑" panose="020B0503020204020204" pitchFamily="34" charset="-122"/>
                <a:sym typeface="+mn-ea"/>
              </a:rPr>
              <a:t>Physical Display</a:t>
            </a:r>
            <a:endParaRPr lang="zh-CN" altLang="en-US" sz="2400" b="1" dirty="0">
              <a:latin typeface="微软雅黑" panose="020B0503020204020204" pitchFamily="34" charset="-122"/>
              <a:ea typeface="微软雅黑" panose="020B0503020204020204" pitchFamily="34" charset="-122"/>
            </a:endParaRPr>
          </a:p>
        </p:txBody>
      </p:sp>
      <p:pic>
        <p:nvPicPr>
          <p:cNvPr id="5" name="图片 4" descr="1e2fe8902acbbc148c983131cf16110a"/>
          <p:cNvPicPr>
            <a:picLocks noChangeAspect="1"/>
          </p:cNvPicPr>
          <p:nvPr/>
        </p:nvPicPr>
        <p:blipFill>
          <a:blip r:embed="rId4"/>
          <a:stretch>
            <a:fillRect/>
          </a:stretch>
        </p:blipFill>
        <p:spPr>
          <a:xfrm>
            <a:off x="925830" y="1487170"/>
            <a:ext cx="4848225" cy="3636010"/>
          </a:xfrm>
          <a:prstGeom prst="rect">
            <a:avLst/>
          </a:prstGeom>
        </p:spPr>
      </p:pic>
      <p:pic>
        <p:nvPicPr>
          <p:cNvPr id="6" name="图片 5" descr="b928acc07d5960b57102e8b07c1824a9"/>
          <p:cNvPicPr>
            <a:picLocks noChangeAspect="1"/>
          </p:cNvPicPr>
          <p:nvPr/>
        </p:nvPicPr>
        <p:blipFill>
          <a:blip r:embed="rId5"/>
          <a:stretch>
            <a:fillRect/>
          </a:stretch>
        </p:blipFill>
        <p:spPr>
          <a:xfrm>
            <a:off x="6097905" y="1487170"/>
            <a:ext cx="4847590" cy="36353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58890dbae0c0840105db45f9b9c8d379"/>
          <p:cNvPicPr>
            <a:picLocks noChangeAspect="1"/>
          </p:cNvPicPr>
          <p:nvPr/>
        </p:nvPicPr>
        <p:blipFill>
          <a:blip r:embed="rId3"/>
          <a:stretch>
            <a:fillRect/>
          </a:stretch>
        </p:blipFill>
        <p:spPr>
          <a:xfrm>
            <a:off x="9593580" y="520065"/>
            <a:ext cx="1951990" cy="735330"/>
          </a:xfrm>
          <a:prstGeom prst="rect">
            <a:avLst/>
          </a:prstGeom>
        </p:spPr>
      </p:pic>
      <p:sp>
        <p:nvSpPr>
          <p:cNvPr id="7" name="文本框 6"/>
          <p:cNvSpPr txBox="1"/>
          <p:nvPr>
            <p:custDataLst>
              <p:tags r:id="rId1"/>
            </p:custDataLst>
          </p:nvPr>
        </p:nvSpPr>
        <p:spPr>
          <a:xfrm>
            <a:off x="4187825" y="5354320"/>
            <a:ext cx="3816350" cy="951230"/>
          </a:xfrm>
          <a:prstGeom prst="rect">
            <a:avLst/>
          </a:prstGeom>
          <a:noFill/>
        </p:spPr>
        <p:txBody>
          <a:bodyPr wrap="square" rtlCol="0">
            <a:noAutofit/>
          </a:bodyPr>
          <a:lstStyle/>
          <a:p>
            <a:pPr algn="ctr"/>
            <a:r>
              <a:rPr lang="zh-CN" altLang="en-US" sz="2400" b="1">
                <a:latin typeface="微软雅黑" panose="020B0503020204020204" pitchFamily="34" charset="-122"/>
                <a:ea typeface="微软雅黑" panose="020B0503020204020204" pitchFamily="34" charset="-122"/>
              </a:rPr>
              <a:t>组</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装</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后</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叠</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放</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实</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物</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展</a:t>
            </a:r>
            <a:r>
              <a:rPr lang="en-US" altLang="zh-CN" sz="2400" b="1">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示</a:t>
            </a:r>
          </a:p>
          <a:p>
            <a:pPr algn="ctr"/>
            <a:r>
              <a:rPr lang="en-US" altLang="zh-CN" sz="2400" b="1">
                <a:latin typeface="微软雅黑" panose="020B0503020204020204" pitchFamily="34" charset="-122"/>
                <a:ea typeface="微软雅黑" panose="020B0503020204020204" pitchFamily="34" charset="-122"/>
                <a:sym typeface="+mn-ea"/>
              </a:rPr>
              <a:t>Stacked Display</a:t>
            </a:r>
            <a:endParaRPr lang="zh-CN" altLang="en-US" sz="2400" b="1">
              <a:latin typeface="微软雅黑" panose="020B0503020204020204" pitchFamily="34" charset="-122"/>
              <a:ea typeface="微软雅黑" panose="020B0503020204020204" pitchFamily="34" charset="-122"/>
            </a:endParaRPr>
          </a:p>
        </p:txBody>
      </p:sp>
      <p:pic>
        <p:nvPicPr>
          <p:cNvPr id="4" name="图片 3" descr="b0aaa03f4bf439f4ae678ba2472b743d"/>
          <p:cNvPicPr>
            <a:picLocks noChangeAspect="1"/>
          </p:cNvPicPr>
          <p:nvPr/>
        </p:nvPicPr>
        <p:blipFill>
          <a:blip r:embed="rId4"/>
          <a:stretch>
            <a:fillRect/>
          </a:stretch>
        </p:blipFill>
        <p:spPr>
          <a:xfrm>
            <a:off x="763905" y="1255395"/>
            <a:ext cx="5215890" cy="3911600"/>
          </a:xfrm>
          <a:prstGeom prst="rect">
            <a:avLst/>
          </a:prstGeom>
        </p:spPr>
      </p:pic>
      <p:pic>
        <p:nvPicPr>
          <p:cNvPr id="8" name="图片 7" descr="3d2705bc9b2f626910c56b35b39bd79d"/>
          <p:cNvPicPr>
            <a:picLocks noChangeAspect="1"/>
          </p:cNvPicPr>
          <p:nvPr/>
        </p:nvPicPr>
        <p:blipFill>
          <a:blip r:embed="rId5"/>
          <a:stretch>
            <a:fillRect/>
          </a:stretch>
        </p:blipFill>
        <p:spPr>
          <a:xfrm>
            <a:off x="6213475" y="1255395"/>
            <a:ext cx="5215255" cy="391096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58890dbae0c0840105db45f9b9c8d379"/>
          <p:cNvPicPr>
            <a:picLocks noChangeAspect="1"/>
          </p:cNvPicPr>
          <p:nvPr/>
        </p:nvPicPr>
        <p:blipFill>
          <a:blip r:embed="rId3"/>
          <a:stretch>
            <a:fillRect/>
          </a:stretch>
        </p:blipFill>
        <p:spPr>
          <a:xfrm>
            <a:off x="9593580" y="520065"/>
            <a:ext cx="1951990" cy="735330"/>
          </a:xfrm>
          <a:prstGeom prst="rect">
            <a:avLst/>
          </a:prstGeom>
        </p:spPr>
      </p:pic>
      <p:sp>
        <p:nvSpPr>
          <p:cNvPr id="7" name="文本框 6"/>
          <p:cNvSpPr txBox="1"/>
          <p:nvPr>
            <p:custDataLst>
              <p:tags r:id="rId1"/>
            </p:custDataLst>
          </p:nvPr>
        </p:nvSpPr>
        <p:spPr>
          <a:xfrm>
            <a:off x="4130675" y="5486400"/>
            <a:ext cx="3816350" cy="791210"/>
          </a:xfrm>
          <a:prstGeom prst="rect">
            <a:avLst/>
          </a:prstGeom>
          <a:noFill/>
        </p:spPr>
        <p:txBody>
          <a:bodyPr wrap="square" rtlCol="0">
            <a:noAutofit/>
          </a:bodyPr>
          <a:lstStyle/>
          <a:p>
            <a:pPr algn="ctr"/>
            <a:r>
              <a:rPr lang="zh-CN" altLang="en-US" sz="2400" b="1" dirty="0">
                <a:latin typeface="微软雅黑" panose="020B0503020204020204" pitchFamily="34" charset="-122"/>
                <a:ea typeface="微软雅黑" panose="020B0503020204020204" pitchFamily="34" charset="-122"/>
              </a:rPr>
              <a:t>组</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装</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后</a:t>
            </a:r>
            <a:r>
              <a:rPr lang="en-US" altLang="zh-CN" sz="2400" b="1" dirty="0">
                <a:latin typeface="微软雅黑" panose="020B0503020204020204" pitchFamily="34" charset="-122"/>
                <a:ea typeface="微软雅黑" panose="020B0503020204020204" pitchFamily="34" charset="-122"/>
              </a:rPr>
              <a:t> </a:t>
            </a:r>
            <a:r>
              <a:rPr lang="zh-CN" sz="2400" b="1" dirty="0">
                <a:latin typeface="微软雅黑" panose="020B0503020204020204" pitchFamily="34" charset="-122"/>
                <a:ea typeface="微软雅黑" panose="020B0503020204020204" pitchFamily="34" charset="-122"/>
              </a:rPr>
              <a:t>细</a:t>
            </a:r>
            <a:r>
              <a:rPr lang="en-US" altLang="zh-CN" sz="2400" b="1" dirty="0">
                <a:latin typeface="微软雅黑" panose="020B0503020204020204" pitchFamily="34" charset="-122"/>
                <a:ea typeface="微软雅黑" panose="020B0503020204020204" pitchFamily="34" charset="-122"/>
              </a:rPr>
              <a:t> </a:t>
            </a:r>
            <a:r>
              <a:rPr lang="zh-CN" sz="2400" b="1" dirty="0">
                <a:latin typeface="微软雅黑" panose="020B0503020204020204" pitchFamily="34" charset="-122"/>
                <a:ea typeface="微软雅黑" panose="020B0503020204020204" pitchFamily="34" charset="-122"/>
              </a:rPr>
              <a:t>节</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展</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示</a:t>
            </a:r>
          </a:p>
          <a:p>
            <a:pPr algn="ctr"/>
            <a:r>
              <a:rPr lang="en-US" altLang="zh-CN" sz="2400" b="1" dirty="0">
                <a:latin typeface="微软雅黑" panose="020B0503020204020204" pitchFamily="34" charset="-122"/>
                <a:ea typeface="微软雅黑" panose="020B0503020204020204" pitchFamily="34" charset="-122"/>
              </a:rPr>
              <a:t>Detail Display</a:t>
            </a:r>
            <a:endParaRPr lang="zh-CN" altLang="en-US" sz="2400" b="1" dirty="0">
              <a:latin typeface="微软雅黑" panose="020B0503020204020204" pitchFamily="34" charset="-122"/>
              <a:ea typeface="微软雅黑" panose="020B0503020204020204" pitchFamily="34" charset="-122"/>
            </a:endParaRPr>
          </a:p>
        </p:txBody>
      </p:sp>
      <p:pic>
        <p:nvPicPr>
          <p:cNvPr id="5" name="图片 4" descr="b8a46ef419d3a1aa16e93f2aaab71d43"/>
          <p:cNvPicPr>
            <a:picLocks noChangeAspect="1"/>
          </p:cNvPicPr>
          <p:nvPr/>
        </p:nvPicPr>
        <p:blipFill>
          <a:blip r:embed="rId4"/>
          <a:stretch>
            <a:fillRect/>
          </a:stretch>
        </p:blipFill>
        <p:spPr>
          <a:xfrm rot="5400000">
            <a:off x="902335" y="1858010"/>
            <a:ext cx="3836035" cy="2877820"/>
          </a:xfrm>
          <a:prstGeom prst="rect">
            <a:avLst/>
          </a:prstGeom>
        </p:spPr>
      </p:pic>
      <p:pic>
        <p:nvPicPr>
          <p:cNvPr id="6" name="图片 5" descr="588f2747de589df1407556be06f3f1d6"/>
          <p:cNvPicPr>
            <a:picLocks noChangeAspect="1"/>
          </p:cNvPicPr>
          <p:nvPr/>
        </p:nvPicPr>
        <p:blipFill>
          <a:blip r:embed="rId5"/>
          <a:stretch>
            <a:fillRect/>
          </a:stretch>
        </p:blipFill>
        <p:spPr>
          <a:xfrm rot="5400000">
            <a:off x="3983990" y="1860550"/>
            <a:ext cx="3851275" cy="2888615"/>
          </a:xfrm>
          <a:prstGeom prst="rect">
            <a:avLst/>
          </a:prstGeom>
        </p:spPr>
      </p:pic>
      <p:pic>
        <p:nvPicPr>
          <p:cNvPr id="9" name="图片 8" descr="38ac8cd4c9b4f41f05cfb1ed68f242ff"/>
          <p:cNvPicPr>
            <a:picLocks noChangeAspect="1"/>
          </p:cNvPicPr>
          <p:nvPr/>
        </p:nvPicPr>
        <p:blipFill>
          <a:blip r:embed="rId6"/>
          <a:stretch>
            <a:fillRect/>
          </a:stretch>
        </p:blipFill>
        <p:spPr>
          <a:xfrm rot="5400000">
            <a:off x="7166610" y="1860550"/>
            <a:ext cx="3850640" cy="28879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8890dbae0c0840105db45f9b9c8d379"/>
          <p:cNvPicPr>
            <a:picLocks noChangeAspect="1"/>
          </p:cNvPicPr>
          <p:nvPr/>
        </p:nvPicPr>
        <p:blipFill>
          <a:blip r:embed="rId2"/>
          <a:stretch>
            <a:fillRect/>
          </a:stretch>
        </p:blipFill>
        <p:spPr>
          <a:xfrm>
            <a:off x="9593580" y="520065"/>
            <a:ext cx="1951990" cy="735330"/>
          </a:xfrm>
          <a:prstGeom prst="rect">
            <a:avLst/>
          </a:prstGeom>
        </p:spPr>
      </p:pic>
      <p:pic>
        <p:nvPicPr>
          <p:cNvPr id="5" name="图片 4" descr="36648bc78fbc2b13c6d40ff1e171807e"/>
          <p:cNvPicPr>
            <a:picLocks noChangeAspect="1"/>
          </p:cNvPicPr>
          <p:nvPr/>
        </p:nvPicPr>
        <p:blipFill>
          <a:blip r:embed="rId3"/>
          <a:stretch>
            <a:fillRect/>
          </a:stretch>
        </p:blipFill>
        <p:spPr>
          <a:xfrm>
            <a:off x="905510" y="1615440"/>
            <a:ext cx="5020310" cy="3764280"/>
          </a:xfrm>
          <a:prstGeom prst="rect">
            <a:avLst/>
          </a:prstGeom>
        </p:spPr>
      </p:pic>
      <p:pic>
        <p:nvPicPr>
          <p:cNvPr id="10" name="图片 9" descr="bf21bc1e535a0677b4e9a4b65595a3a2"/>
          <p:cNvPicPr>
            <a:picLocks noChangeAspect="1"/>
          </p:cNvPicPr>
          <p:nvPr/>
        </p:nvPicPr>
        <p:blipFill>
          <a:blip r:embed="rId4"/>
          <a:stretch>
            <a:fillRect/>
          </a:stretch>
        </p:blipFill>
        <p:spPr>
          <a:xfrm>
            <a:off x="6182360" y="1615440"/>
            <a:ext cx="5029200" cy="37706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27714" y="453788"/>
            <a:ext cx="11136573" cy="5950424"/>
          </a:xfrm>
          <a:prstGeom prst="rect">
            <a:avLst/>
          </a:prstGeom>
          <a:solidFill>
            <a:srgbClr val="EE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8890dbae0c0840105db45f9b9c8d379"/>
          <p:cNvPicPr>
            <a:picLocks noChangeAspect="1"/>
          </p:cNvPicPr>
          <p:nvPr/>
        </p:nvPicPr>
        <p:blipFill>
          <a:blip r:embed="rId2"/>
          <a:stretch>
            <a:fillRect/>
          </a:stretch>
        </p:blipFill>
        <p:spPr>
          <a:xfrm>
            <a:off x="9593580" y="520065"/>
            <a:ext cx="1951990" cy="735330"/>
          </a:xfrm>
          <a:prstGeom prst="rect">
            <a:avLst/>
          </a:prstGeom>
        </p:spPr>
      </p:pic>
      <p:pic>
        <p:nvPicPr>
          <p:cNvPr id="4" name="图片 3" descr="fa9f936e1122f15378659d73b924998c"/>
          <p:cNvPicPr>
            <a:picLocks noChangeAspect="1"/>
          </p:cNvPicPr>
          <p:nvPr/>
        </p:nvPicPr>
        <p:blipFill>
          <a:blip r:embed="rId3"/>
          <a:stretch>
            <a:fillRect/>
          </a:stretch>
        </p:blipFill>
        <p:spPr>
          <a:xfrm>
            <a:off x="1321435" y="1383665"/>
            <a:ext cx="5021969" cy="3765600"/>
          </a:xfrm>
          <a:prstGeom prst="rect">
            <a:avLst/>
          </a:prstGeom>
        </p:spPr>
      </p:pic>
      <p:pic>
        <p:nvPicPr>
          <p:cNvPr id="7" name="图片 6" descr="92c2f95240a5b60b2d5d222d0e6b8750"/>
          <p:cNvPicPr>
            <a:picLocks noChangeAspect="1"/>
          </p:cNvPicPr>
          <p:nvPr/>
        </p:nvPicPr>
        <p:blipFill>
          <a:blip r:embed="rId4"/>
          <a:stretch>
            <a:fillRect/>
          </a:stretch>
        </p:blipFill>
        <p:spPr>
          <a:xfrm>
            <a:off x="6873240" y="1383665"/>
            <a:ext cx="3460750" cy="46164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E3D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04020" y="1940199"/>
            <a:ext cx="5382882" cy="1198880"/>
          </a:xfrm>
          <a:prstGeom prst="rect">
            <a:avLst/>
          </a:prstGeom>
          <a:noFill/>
        </p:spPr>
        <p:txBody>
          <a:bodyPr wrap="square" rtlCol="0">
            <a:spAutoFit/>
          </a:bodyPr>
          <a:lstStyle/>
          <a:p>
            <a:pPr algn="dist"/>
            <a:r>
              <a:rPr lang="zh-CN" altLang="en-US" sz="7200" b="1" dirty="0" smtClean="0">
                <a:solidFill>
                  <a:srgbClr val="470A0F"/>
                </a:solidFill>
                <a:latin typeface="微软雅黑" panose="020B0503020204020204" pitchFamily="34" charset="-122"/>
                <a:ea typeface="微软雅黑" panose="020B0503020204020204" pitchFamily="34" charset="-122"/>
              </a:rPr>
              <a:t>感谢观看</a:t>
            </a:r>
            <a:r>
              <a:rPr lang="en-US" altLang="zh-CN" sz="7200" b="1" dirty="0" smtClean="0">
                <a:solidFill>
                  <a:srgbClr val="470A0F"/>
                </a:solidFill>
                <a:latin typeface="微软雅黑" panose="020B0503020204020204" pitchFamily="34" charset="-122"/>
                <a:ea typeface="微软雅黑" panose="020B0503020204020204" pitchFamily="34" charset="-122"/>
              </a:rPr>
              <a:t> </a:t>
            </a:r>
            <a:endParaRPr lang="zh-CN" altLang="en-US" sz="7200" b="1" dirty="0" smtClean="0">
              <a:solidFill>
                <a:srgbClr val="470A0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624073" y="3423615"/>
            <a:ext cx="2942775" cy="461665"/>
          </a:xfrm>
          <a:prstGeom prst="rect">
            <a:avLst/>
          </a:prstGeom>
          <a:noFill/>
        </p:spPr>
        <p:txBody>
          <a:bodyPr wrap="square" rtlCol="0">
            <a:spAutoFit/>
          </a:bodyPr>
          <a:lstStyle/>
          <a:p>
            <a:pPr algn="dist"/>
            <a:r>
              <a:rPr lang="en-US" altLang="zh-CN" sz="2400" b="1" dirty="0" smtClean="0">
                <a:solidFill>
                  <a:srgbClr val="B20001"/>
                </a:solidFill>
                <a:latin typeface="微软雅黑" panose="020B0503020204020204" pitchFamily="34" charset="-122"/>
                <a:ea typeface="微软雅黑" panose="020B0503020204020204" pitchFamily="34" charset="-122"/>
              </a:rPr>
              <a:t>THANKS</a:t>
            </a:r>
            <a:endParaRPr lang="zh-CN" altLang="en-US" sz="2400" b="1" dirty="0">
              <a:solidFill>
                <a:srgbClr val="B2000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195591" y="3393445"/>
            <a:ext cx="3799741" cy="461665"/>
          </a:xfrm>
          <a:prstGeom prst="roundRect">
            <a:avLst>
              <a:gd name="adj" fmla="val 50000"/>
            </a:avLst>
          </a:prstGeom>
          <a:noFill/>
          <a:ln>
            <a:solidFill>
              <a:srgbClr val="B2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58890dbae0c0840105db45f9b9c8d379"/>
          <p:cNvPicPr>
            <a:picLocks noChangeAspect="1"/>
          </p:cNvPicPr>
          <p:nvPr/>
        </p:nvPicPr>
        <p:blipFill>
          <a:blip r:embed="rId2"/>
          <a:stretch>
            <a:fillRect/>
          </a:stretch>
        </p:blipFill>
        <p:spPr>
          <a:xfrm>
            <a:off x="9593580" y="520065"/>
            <a:ext cx="1951990" cy="735330"/>
          </a:xfrm>
          <a:prstGeom prst="rect">
            <a:avLst/>
          </a:prstGeom>
        </p:spPr>
      </p:pic>
      <p:sp>
        <p:nvSpPr>
          <p:cNvPr id="9" name="文本框 8"/>
          <p:cNvSpPr txBox="1"/>
          <p:nvPr/>
        </p:nvSpPr>
        <p:spPr>
          <a:xfrm>
            <a:off x="2700653" y="4565580"/>
            <a:ext cx="7129148" cy="2031325"/>
          </a:xfrm>
          <a:prstGeom prst="rect">
            <a:avLst/>
          </a:prstGeom>
          <a:noFill/>
        </p:spPr>
        <p:txBody>
          <a:bodyPr wrap="square" rtlCol="0">
            <a:spAutoFit/>
          </a:bodyPr>
          <a:lstStyle/>
          <a:p>
            <a:r>
              <a:rPr lang="zh-CN" altLang="en-US" dirty="0" smtClean="0"/>
              <a:t>公司名称：上海金弘通信息科技有限公司</a:t>
            </a:r>
            <a:endParaRPr lang="en-US" altLang="zh-CN" dirty="0" smtClean="0"/>
          </a:p>
          <a:p>
            <a:r>
              <a:rPr lang="en-US" altLang="zh-CN" dirty="0"/>
              <a:t>Company Name</a:t>
            </a:r>
            <a:r>
              <a:rPr lang="zh-CN" altLang="en-US" dirty="0"/>
              <a:t>：</a:t>
            </a:r>
            <a:r>
              <a:rPr lang="en-US" altLang="zh-CN" dirty="0"/>
              <a:t>Shanghai </a:t>
            </a:r>
            <a:r>
              <a:rPr lang="en-US" altLang="zh-CN" dirty="0" err="1"/>
              <a:t>Jinhongtong</a:t>
            </a:r>
            <a:r>
              <a:rPr lang="en-US" altLang="zh-CN" dirty="0"/>
              <a:t> Information Technology Co., Ltd.</a:t>
            </a:r>
          </a:p>
          <a:p>
            <a:endParaRPr lang="en-US" altLang="zh-CN" dirty="0" smtClean="0"/>
          </a:p>
          <a:p>
            <a:r>
              <a:rPr lang="zh-CN" altLang="en-US" dirty="0" smtClean="0"/>
              <a:t>公司地址：</a:t>
            </a:r>
            <a:r>
              <a:rPr lang="zh-CN" altLang="zh-CN" dirty="0"/>
              <a:t>上海市徐汇区瑞宁路</a:t>
            </a:r>
            <a:r>
              <a:rPr lang="en-US" altLang="zh-CN" dirty="0"/>
              <a:t>899</a:t>
            </a:r>
            <a:r>
              <a:rPr lang="zh-CN" altLang="zh-CN" dirty="0"/>
              <a:t>号上海阳光滨江中心</a:t>
            </a:r>
            <a:r>
              <a:rPr lang="en-US" altLang="zh-CN" dirty="0"/>
              <a:t>2815</a:t>
            </a:r>
            <a:r>
              <a:rPr lang="zh-CN" altLang="zh-CN" dirty="0" smtClean="0"/>
              <a:t>室</a:t>
            </a:r>
            <a:endParaRPr lang="en-US" altLang="zh-CN" dirty="0" smtClean="0"/>
          </a:p>
          <a:p>
            <a:r>
              <a:rPr lang="en-US" altLang="zh-CN" dirty="0"/>
              <a:t>Company Address </a:t>
            </a:r>
            <a:r>
              <a:rPr lang="zh-CN" altLang="en-US" dirty="0"/>
              <a:t>：</a:t>
            </a:r>
            <a:r>
              <a:rPr lang="en-US" altLang="zh-CN" dirty="0"/>
              <a:t>Room 2815, Shanghai Sunshine Riverside Center, No. 899 Ruining Road, </a:t>
            </a:r>
            <a:r>
              <a:rPr lang="en-US" altLang="zh-CN" dirty="0" err="1"/>
              <a:t>Xuhui</a:t>
            </a:r>
            <a:r>
              <a:rPr lang="en-US" altLang="zh-CN" dirty="0"/>
              <a:t> District, Shanghai</a:t>
            </a:r>
            <a:endParaRPr lang="zh-CN" altLang="en-US" dirty="0"/>
          </a:p>
          <a:p>
            <a:endParaRPr lang="zh-CN"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416.95,&quot;left&quot;:60.1,&quot;top&quot;:40.95,&quot;width&quot;:688.75}"/>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16.95,&quot;left&quot;:60.1,&quot;top&quot;:40.95,&quot;width&quot;:688.7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22.15,&quot;left&quot;:88.15,&quot;top&quot;:35.75,&quot;width&quot;:661.7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38.5,&quot;left&quot;:58.1,&quot;top&quot;:35.75,&quot;width&quot;:691.8}"/>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38.5,&quot;left&quot;:58.1,&quot;top&quot;:35.75,&quot;width&quot;:691.8}"/>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22.15,&quot;left&quot;:88.15,&quot;top&quot;:35.75,&quot;width&quot;:661.7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22.15,&quot;left&quot;:88.15,&quot;top&quot;:35.75,&quot;width&quot;:661.7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22.15,&quot;left&quot;:88.15,&quot;top&quot;:35.75,&quot;width&quot;:661.7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22.15,&quot;left&quot;:88.15,&quot;top&quot;:35.75,&quot;width&quot;:661.7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TotalTime>
  <Words>716</Words>
  <Application>Microsoft Office PowerPoint</Application>
  <PresentationFormat>宽屏</PresentationFormat>
  <Paragraphs>63</Paragraphs>
  <Slides>16</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16</vt:i4>
      </vt:variant>
    </vt:vector>
  </HeadingPairs>
  <TitlesOfParts>
    <vt:vector size="23" baseType="lpstr">
      <vt:lpstr>Open Sans Light</vt: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猫头鹰tacy</dc:creator>
  <cp:lastModifiedBy>pro3</cp:lastModifiedBy>
  <cp:revision>35</cp:revision>
  <dcterms:created xsi:type="dcterms:W3CDTF">2018-11-22T02:16:00Z</dcterms:created>
  <dcterms:modified xsi:type="dcterms:W3CDTF">2026-01-16T03:02:59Z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2052-12.1.0.21541</vt:lpwstr>
  </property>
  <property fmtid="{D5CDD505-2E9C-101B-9397-08002B2CF9AE}" pid="3" name="KSOTemplateUUID">
    <vt:lpwstr>v1.0_mb_KwPYVDPT0iamteGnEpBPrw==</vt:lpwstr>
  </property>
  <property fmtid="{D5CDD505-2E9C-101B-9397-08002B2CF9AE}" pid="4" name="ICV">
    <vt:lpwstr>407E044105094208BDEC200468959AD9_13</vt:lpwstr>
  </property>
</Properties>
</file>